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4"/>
  </p:notesMasterIdLst>
  <p:handoutMasterIdLst>
    <p:handoutMasterId r:id="rId25"/>
  </p:handoutMasterIdLst>
  <p:sldIdLst>
    <p:sldId id="504" r:id="rId2"/>
    <p:sldId id="513" r:id="rId3"/>
    <p:sldId id="540" r:id="rId4"/>
    <p:sldId id="525" r:id="rId5"/>
    <p:sldId id="532" r:id="rId6"/>
    <p:sldId id="535" r:id="rId7"/>
    <p:sldId id="546" r:id="rId8"/>
    <p:sldId id="534" r:id="rId9"/>
    <p:sldId id="536" r:id="rId10"/>
    <p:sldId id="544" r:id="rId11"/>
    <p:sldId id="545" r:id="rId12"/>
    <p:sldId id="521" r:id="rId13"/>
    <p:sldId id="547" r:id="rId14"/>
    <p:sldId id="541" r:id="rId15"/>
    <p:sldId id="507" r:id="rId16"/>
    <p:sldId id="508" r:id="rId17"/>
    <p:sldId id="509" r:id="rId18"/>
    <p:sldId id="511" r:id="rId19"/>
    <p:sldId id="543" r:id="rId20"/>
    <p:sldId id="492" r:id="rId21"/>
    <p:sldId id="524" r:id="rId22"/>
    <p:sldId id="487" r:id="rId23"/>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92" autoAdjust="0"/>
    <p:restoredTop sz="93395" autoAdjust="0"/>
  </p:normalViewPr>
  <p:slideViewPr>
    <p:cSldViewPr>
      <p:cViewPr varScale="1">
        <p:scale>
          <a:sx n="83" d="100"/>
          <a:sy n="83" d="100"/>
        </p:scale>
        <p:origin x="112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6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864641919760031E-2"/>
          <c:y val="2.3477690288713909E-2"/>
          <c:w val="0.9235298353192577"/>
          <c:h val="0.90475509792045228"/>
        </c:manualLayout>
      </c:layout>
      <c:lineChart>
        <c:grouping val="standard"/>
        <c:varyColors val="0"/>
        <c:ser>
          <c:idx val="0"/>
          <c:order val="0"/>
          <c:tx>
            <c:strRef>
              <c:f>Sheet1!$B$1</c:f>
              <c:strCache>
                <c:ptCount val="1"/>
                <c:pt idx="0">
                  <c:v>HDHP/SO</c:v>
                </c:pt>
              </c:strCache>
            </c:strRef>
          </c:tx>
          <c:dLbls>
            <c:dLbl>
              <c:idx val="2"/>
              <c:tx>
                <c:rich>
                  <a:bodyPr/>
                  <a:lstStyle/>
                  <a:p>
                    <a:r>
                      <a:rPr lang="en-US"/>
                      <a:t>8</a:t>
                    </a:r>
                    <a:r>
                      <a:rPr lang="en-US" smtClean="0"/>
                      <a:t>%*</a:t>
                    </a:r>
                    <a:endParaRPr lang="en-US" dirty="0"/>
                  </a:p>
                </c:rich>
              </c:tx>
              <c:dLblPos val="t"/>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a:t>13</a:t>
                    </a:r>
                    <a:r>
                      <a:rPr lang="en-US"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a:t>17</a:t>
                    </a:r>
                    <a:r>
                      <a:rPr lang="en-US" smtClean="0"/>
                      <a:t>%*</a:t>
                    </a:r>
                    <a:endParaRPr lang="en-US"/>
                  </a:p>
                </c:rich>
              </c:tx>
              <c:dLblPos val="t"/>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Sheet1!$B$2:$B$10</c:f>
              <c:numCache>
                <c:formatCode>0%</c:formatCode>
                <c:ptCount val="9"/>
                <c:pt idx="0">
                  <c:v>0.04</c:v>
                </c:pt>
                <c:pt idx="1">
                  <c:v>0.05</c:v>
                </c:pt>
                <c:pt idx="2">
                  <c:v>0.08</c:v>
                </c:pt>
                <c:pt idx="3">
                  <c:v>0.08</c:v>
                </c:pt>
                <c:pt idx="4">
                  <c:v>0.13</c:v>
                </c:pt>
                <c:pt idx="5">
                  <c:v>0.17</c:v>
                </c:pt>
                <c:pt idx="6">
                  <c:v>0.19</c:v>
                </c:pt>
                <c:pt idx="7">
                  <c:v>0.2</c:v>
                </c:pt>
                <c:pt idx="8">
                  <c:v>0.2</c:v>
                </c:pt>
              </c:numCache>
            </c:numRef>
          </c:val>
          <c:smooth val="0"/>
        </c:ser>
        <c:dLbls>
          <c:showLegendKey val="0"/>
          <c:showVal val="0"/>
          <c:showCatName val="0"/>
          <c:showSerName val="0"/>
          <c:showPercent val="0"/>
          <c:showBubbleSize val="0"/>
        </c:dLbls>
        <c:marker val="1"/>
        <c:smooth val="0"/>
        <c:axId val="277685048"/>
        <c:axId val="276668400"/>
      </c:lineChart>
      <c:catAx>
        <c:axId val="277685048"/>
        <c:scaling>
          <c:orientation val="minMax"/>
        </c:scaling>
        <c:delete val="0"/>
        <c:axPos val="b"/>
        <c:numFmt formatCode="General" sourceLinked="1"/>
        <c:majorTickMark val="out"/>
        <c:minorTickMark val="none"/>
        <c:tickLblPos val="nextTo"/>
        <c:txPr>
          <a:bodyPr/>
          <a:lstStyle/>
          <a:p>
            <a:pPr>
              <a:defRPr b="1">
                <a:latin typeface="Calibri" pitchFamily="34" charset="0"/>
              </a:defRPr>
            </a:pPr>
            <a:endParaRPr lang="en-US"/>
          </a:p>
        </c:txPr>
        <c:crossAx val="276668400"/>
        <c:crosses val="autoZero"/>
        <c:auto val="1"/>
        <c:lblAlgn val="ctr"/>
        <c:lblOffset val="100"/>
        <c:noMultiLvlLbl val="0"/>
      </c:catAx>
      <c:valAx>
        <c:axId val="276668400"/>
        <c:scaling>
          <c:orientation val="minMax"/>
        </c:scaling>
        <c:delete val="0"/>
        <c:axPos val="l"/>
        <c:numFmt formatCode="0%" sourceLinked="1"/>
        <c:majorTickMark val="out"/>
        <c:minorTickMark val="none"/>
        <c:tickLblPos val="nextTo"/>
        <c:txPr>
          <a:bodyPr/>
          <a:lstStyle/>
          <a:p>
            <a:pPr>
              <a:defRPr>
                <a:latin typeface="Calibri" pitchFamily="34" charset="0"/>
              </a:defRPr>
            </a:pPr>
            <a:endParaRPr lang="en-US"/>
          </a:p>
        </c:txPr>
        <c:crossAx val="277685048"/>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790250-AF80-4423-A3AA-EAF0A945B29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4563541-24D9-49C4-B199-A07DC3EF3054}">
      <dgm:prSet/>
      <dgm:spPr/>
      <dgm:t>
        <a:bodyPr/>
        <a:lstStyle/>
        <a:p>
          <a:pPr rtl="0"/>
          <a:r>
            <a:rPr lang="en-US" dirty="0" smtClean="0"/>
            <a:t>Percentage of Covered Workers Enrolled in Either a HDHP/HRA or HSA-Qualified HDHP, 2006-2014</a:t>
          </a:r>
          <a:endParaRPr lang="en-US" dirty="0"/>
        </a:p>
      </dgm:t>
    </dgm:pt>
    <dgm:pt modelId="{09A443FF-2CDF-4162-ADE1-23511391B316}" type="parTrans" cxnId="{13F1E7E0-67C7-40F2-B337-965F5C79F006}">
      <dgm:prSet/>
      <dgm:spPr/>
      <dgm:t>
        <a:bodyPr/>
        <a:lstStyle/>
        <a:p>
          <a:endParaRPr lang="en-US"/>
        </a:p>
      </dgm:t>
    </dgm:pt>
    <dgm:pt modelId="{0BE226B9-C90C-42D3-8D54-88D36E8344F4}" type="sibTrans" cxnId="{13F1E7E0-67C7-40F2-B337-965F5C79F006}">
      <dgm:prSet/>
      <dgm:spPr/>
      <dgm:t>
        <a:bodyPr/>
        <a:lstStyle/>
        <a:p>
          <a:endParaRPr lang="en-US"/>
        </a:p>
      </dgm:t>
    </dgm:pt>
    <dgm:pt modelId="{33926723-D1FE-4A37-8141-EFF11C72F28E}" type="pres">
      <dgm:prSet presAssocID="{50790250-AF80-4423-A3AA-EAF0A945B299}" presName="linear" presStyleCnt="0">
        <dgm:presLayoutVars>
          <dgm:animLvl val="lvl"/>
          <dgm:resizeHandles val="exact"/>
        </dgm:presLayoutVars>
      </dgm:prSet>
      <dgm:spPr/>
      <dgm:t>
        <a:bodyPr/>
        <a:lstStyle/>
        <a:p>
          <a:endParaRPr lang="en-US"/>
        </a:p>
      </dgm:t>
    </dgm:pt>
    <dgm:pt modelId="{F69D0516-5DE0-42D9-AEFB-E1DD2BE80C0F}" type="pres">
      <dgm:prSet presAssocID="{B4563541-24D9-49C4-B199-A07DC3EF3054}" presName="parentText" presStyleLbl="node1" presStyleIdx="0" presStyleCnt="1">
        <dgm:presLayoutVars>
          <dgm:chMax val="0"/>
          <dgm:bulletEnabled val="1"/>
        </dgm:presLayoutVars>
      </dgm:prSet>
      <dgm:spPr/>
      <dgm:t>
        <a:bodyPr/>
        <a:lstStyle/>
        <a:p>
          <a:endParaRPr lang="en-US"/>
        </a:p>
      </dgm:t>
    </dgm:pt>
  </dgm:ptLst>
  <dgm:cxnLst>
    <dgm:cxn modelId="{D9BF9DEE-E527-460A-8EB4-CB5A4757BEF9}" type="presOf" srcId="{B4563541-24D9-49C4-B199-A07DC3EF3054}" destId="{F69D0516-5DE0-42D9-AEFB-E1DD2BE80C0F}" srcOrd="0" destOrd="0" presId="urn:microsoft.com/office/officeart/2005/8/layout/vList2"/>
    <dgm:cxn modelId="{13F1E7E0-67C7-40F2-B337-965F5C79F006}" srcId="{50790250-AF80-4423-A3AA-EAF0A945B299}" destId="{B4563541-24D9-49C4-B199-A07DC3EF3054}" srcOrd="0" destOrd="0" parTransId="{09A443FF-2CDF-4162-ADE1-23511391B316}" sibTransId="{0BE226B9-C90C-42D3-8D54-88D36E8344F4}"/>
    <dgm:cxn modelId="{9CB87FEF-96F8-41D8-B420-1955B6D68AE9}" type="presOf" srcId="{50790250-AF80-4423-A3AA-EAF0A945B299}" destId="{33926723-D1FE-4A37-8141-EFF11C72F28E}" srcOrd="0" destOrd="0" presId="urn:microsoft.com/office/officeart/2005/8/layout/vList2"/>
    <dgm:cxn modelId="{C248335B-CBD6-4EBE-ADCE-0BBDA009B939}" type="presParOf" srcId="{33926723-D1FE-4A37-8141-EFF11C72F28E}" destId="{F69D0516-5DE0-42D9-AEFB-E1DD2BE80C0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fld id="{7115FE32-2149-4D47-BEFD-57C856833F1D}" type="datetimeFigureOut">
              <a:rPr lang="en-US" smtClean="0"/>
              <a:pPr/>
              <a:t>11/30/2015</a:t>
            </a:fld>
            <a:endParaRPr lang="en-US"/>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fld id="{EB9F57DC-2190-4553-843F-CBF37AC73723}" type="slidenum">
              <a:rPr lang="en-US" smtClean="0"/>
              <a:pPr/>
              <a:t>‹#›</a:t>
            </a:fld>
            <a:endParaRPr lang="en-US"/>
          </a:p>
        </p:txBody>
      </p:sp>
    </p:spTree>
    <p:extLst>
      <p:ext uri="{BB962C8B-B14F-4D97-AF65-F5344CB8AC3E}">
        <p14:creationId xmlns:p14="http://schemas.microsoft.com/office/powerpoint/2010/main" val="745747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10EB00EA-4E89-42E9-9676-58ED0EE1D26E}" type="datetimeFigureOut">
              <a:rPr lang="en-US" smtClean="0"/>
              <a:pPr/>
              <a:t>11/30/2015</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979BA80E-CF75-4D7F-B23C-FF6D314FDEB4}" type="slidenum">
              <a:rPr lang="en-US" smtClean="0"/>
              <a:pPr/>
              <a:t>‹#›</a:t>
            </a:fld>
            <a:endParaRPr lang="en-US"/>
          </a:p>
        </p:txBody>
      </p:sp>
    </p:spTree>
    <p:extLst>
      <p:ext uri="{BB962C8B-B14F-4D97-AF65-F5344CB8AC3E}">
        <p14:creationId xmlns:p14="http://schemas.microsoft.com/office/powerpoint/2010/main" val="309633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1</a:t>
            </a:fld>
            <a:endParaRPr lang="en-US" dirty="0"/>
          </a:p>
        </p:txBody>
      </p:sp>
    </p:spTree>
    <p:extLst>
      <p:ext uri="{BB962C8B-B14F-4D97-AF65-F5344CB8AC3E}">
        <p14:creationId xmlns:p14="http://schemas.microsoft.com/office/powerpoint/2010/main" val="921908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E76084-7007-4F9A-9BF5-85CA96B02EE7}" type="slidenum">
              <a:rPr lang="en-US" smtClean="0"/>
              <a:t>14</a:t>
            </a:fld>
            <a:endParaRPr lang="en-US"/>
          </a:p>
        </p:txBody>
      </p:sp>
    </p:spTree>
    <p:extLst>
      <p:ext uri="{BB962C8B-B14F-4D97-AF65-F5344CB8AC3E}">
        <p14:creationId xmlns:p14="http://schemas.microsoft.com/office/powerpoint/2010/main" val="1847173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493" indent="-291493">
              <a:buFont typeface="Arial" panose="020B0604020202020204" pitchFamily="34" charset="0"/>
              <a:buChar char="•"/>
            </a:pPr>
            <a:r>
              <a:rPr lang="en-US" dirty="0" smtClean="0">
                <a:solidFill>
                  <a:prstClr val="black"/>
                </a:solidFill>
              </a:rPr>
              <a:t>We are glad hospitals are engaged, but Leapfrog’s primary goal in launching</a:t>
            </a:r>
            <a:r>
              <a:rPr lang="en-US" baseline="0" dirty="0" smtClean="0">
                <a:solidFill>
                  <a:prstClr val="black"/>
                </a:solidFill>
              </a:rPr>
              <a:t> the Score was to reach out to consumers. With a grant from Robert Wood Johnson Foundation, Leapfrog worked with Shoshanna </a:t>
            </a:r>
            <a:r>
              <a:rPr lang="en-US" baseline="0" dirty="0" err="1" smtClean="0">
                <a:solidFill>
                  <a:prstClr val="black"/>
                </a:solidFill>
              </a:rPr>
              <a:t>Sofaer</a:t>
            </a:r>
            <a:r>
              <a:rPr lang="en-US" baseline="0" dirty="0" smtClean="0">
                <a:solidFill>
                  <a:prstClr val="black"/>
                </a:solidFill>
              </a:rPr>
              <a:t> and health literacy experts to redesign the Hospital Safety Score website to be accessible to consumers of varied literacy levels. Here’s a screen shot that shows how the language was designed and tested to give consumers a fuller understanding of what we mean about safety and the Score, and how they can protect themselves. </a:t>
            </a:r>
            <a:endParaRPr lang="en-US" dirty="0"/>
          </a:p>
        </p:txBody>
      </p:sp>
      <p:sp>
        <p:nvSpPr>
          <p:cNvPr id="4" name="Slide Number Placeholder 3"/>
          <p:cNvSpPr>
            <a:spLocks noGrp="1"/>
          </p:cNvSpPr>
          <p:nvPr>
            <p:ph type="sldNum" sz="quarter" idx="10"/>
          </p:nvPr>
        </p:nvSpPr>
        <p:spPr/>
        <p:txBody>
          <a:bodyPr/>
          <a:lstStyle/>
          <a:p>
            <a:fld id="{A822A86B-7F28-4E99-8D37-D99C648502B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276909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prstClr val="black"/>
                </a:solidFill>
              </a:rPr>
              <a:t>The site has white board videos on what patient safety is, your hospital’s score, and what you can do to be safe—and any of you are welcome to download the whiteboard videos and use them on your own site.</a:t>
            </a:r>
            <a:endParaRPr lang="en-US" dirty="0" smtClean="0"/>
          </a:p>
          <a:p>
            <a:endParaRPr lang="en-US" dirty="0"/>
          </a:p>
        </p:txBody>
      </p:sp>
      <p:sp>
        <p:nvSpPr>
          <p:cNvPr id="4" name="Slide Number Placeholder 3"/>
          <p:cNvSpPr>
            <a:spLocks noGrp="1"/>
          </p:cNvSpPr>
          <p:nvPr>
            <p:ph type="sldNum" sz="quarter" idx="10"/>
          </p:nvPr>
        </p:nvSpPr>
        <p:spPr/>
        <p:txBody>
          <a:bodyPr/>
          <a:lstStyle/>
          <a:p>
            <a:fld id="{D57DF64D-1132-43F9-BDA6-C63EBB99EF0F}" type="slidenum">
              <a:rPr lang="en-US" smtClean="0"/>
              <a:t>16</a:t>
            </a:fld>
            <a:endParaRPr lang="en-US"/>
          </a:p>
        </p:txBody>
      </p:sp>
    </p:spTree>
    <p:extLst>
      <p:ext uri="{BB962C8B-B14F-4D97-AF65-F5344CB8AC3E}">
        <p14:creationId xmlns:p14="http://schemas.microsoft.com/office/powerpoint/2010/main" val="2496220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search the site and drill down on any individual hospital to see how they compare nationally on any of the 28 measures used to calculate the score.</a:t>
            </a:r>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17</a:t>
            </a:fld>
            <a:endParaRPr lang="en-US"/>
          </a:p>
        </p:txBody>
      </p:sp>
    </p:spTree>
    <p:extLst>
      <p:ext uri="{BB962C8B-B14F-4D97-AF65-F5344CB8AC3E}">
        <p14:creationId xmlns:p14="http://schemas.microsoft.com/office/powerpoint/2010/main" val="3591827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Hospitals that don’t report to Leapfrog have missing data, but the fact they didn’t report doesn’t count for or</a:t>
            </a:r>
            <a:r>
              <a:rPr lang="en-US" baseline="0" dirty="0" smtClean="0"/>
              <a:t> against them. We found in market testing that consumers react most strongly to “declined to report”—more troublesome to consumers than bad data on the hospital’s safety record. “What do they have to hide?” consumers in the market testing said. So we made sure and highlight when hospitals declined to report.</a:t>
            </a:r>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18</a:t>
            </a:fld>
            <a:endParaRPr lang="en-US"/>
          </a:p>
        </p:txBody>
      </p:sp>
    </p:spTree>
    <p:extLst>
      <p:ext uri="{BB962C8B-B14F-4D97-AF65-F5344CB8AC3E}">
        <p14:creationId xmlns:p14="http://schemas.microsoft.com/office/powerpoint/2010/main" val="3983521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offer a toolkit for purchasers to use the Hospital Safety Score, including sample social media messages, information on accessing the data and downloading the free app, and tips for benefits programs in general. All of this is free and on the website.</a:t>
            </a:r>
            <a:endParaRPr lang="en-US" dirty="0" smtClean="0"/>
          </a:p>
          <a:p>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19</a:t>
            </a:fld>
            <a:endParaRPr lang="en-US"/>
          </a:p>
        </p:txBody>
      </p:sp>
    </p:spTree>
    <p:extLst>
      <p:ext uri="{BB962C8B-B14F-4D97-AF65-F5344CB8AC3E}">
        <p14:creationId xmlns:p14="http://schemas.microsoft.com/office/powerpoint/2010/main" val="344408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year Leapfrog issued a free calculator purchasers can use to estimate the</a:t>
            </a:r>
            <a:r>
              <a:rPr lang="en-US" baseline="0" dirty="0" smtClean="0"/>
              <a:t> hidden surcharge they pay for errors, accidents, and injuries in hospitals. It is free and includes a downloadable spreadsheet. The methodology was validated by GE and Intel’s Care Innovations Validation program. </a:t>
            </a:r>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20</a:t>
            </a:fld>
            <a:endParaRPr lang="en-US"/>
          </a:p>
        </p:txBody>
      </p:sp>
    </p:spTree>
    <p:extLst>
      <p:ext uri="{BB962C8B-B14F-4D97-AF65-F5344CB8AC3E}">
        <p14:creationId xmlns:p14="http://schemas.microsoft.com/office/powerpoint/2010/main" val="2951347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9BA80E-CF75-4D7F-B23C-FF6D314FDEB4}" type="slidenum">
              <a:rPr lang="en-US" smtClean="0"/>
              <a:pPr/>
              <a:t>22</a:t>
            </a:fld>
            <a:endParaRPr lang="en-US"/>
          </a:p>
        </p:txBody>
      </p:sp>
    </p:spTree>
    <p:extLst>
      <p:ext uri="{BB962C8B-B14F-4D97-AF65-F5344CB8AC3E}">
        <p14:creationId xmlns:p14="http://schemas.microsoft.com/office/powerpoint/2010/main" val="414956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9BA80E-CF75-4D7F-B23C-FF6D314FDEB4}" type="slidenum">
              <a:rPr lang="en-US" smtClean="0"/>
              <a:t>2</a:t>
            </a:fld>
            <a:endParaRPr lang="en-US"/>
          </a:p>
        </p:txBody>
      </p:sp>
    </p:spTree>
    <p:extLst>
      <p:ext uri="{BB962C8B-B14F-4D97-AF65-F5344CB8AC3E}">
        <p14:creationId xmlns:p14="http://schemas.microsoft.com/office/powerpoint/2010/main" val="2050927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was an all-time record year for</a:t>
            </a:r>
            <a:r>
              <a:rPr lang="en-US" baseline="0" dirty="0" smtClean="0"/>
              <a:t> Survey participation, with over 1600 surveys submitted. </a:t>
            </a:r>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4</a:t>
            </a:fld>
            <a:endParaRPr lang="en-US"/>
          </a:p>
        </p:txBody>
      </p:sp>
    </p:spTree>
    <p:extLst>
      <p:ext uri="{BB962C8B-B14F-4D97-AF65-F5344CB8AC3E}">
        <p14:creationId xmlns:p14="http://schemas.microsoft.com/office/powerpoint/2010/main" val="2787362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9BA80E-CF75-4D7F-B23C-FF6D314FDEB4}" type="slidenum">
              <a:rPr lang="en-US" smtClean="0"/>
              <a:pPr/>
              <a:t>5</a:t>
            </a:fld>
            <a:endParaRPr lang="en-US"/>
          </a:p>
        </p:txBody>
      </p:sp>
    </p:spTree>
    <p:extLst>
      <p:ext uri="{BB962C8B-B14F-4D97-AF65-F5344CB8AC3E}">
        <p14:creationId xmlns:p14="http://schemas.microsoft.com/office/powerpoint/2010/main" val="3319421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9AE8B1-BFE1-164B-962B-206BB667A52F}" type="slidenum">
              <a:rPr lang="en-US" smtClean="0"/>
              <a:t>8</a:t>
            </a:fld>
            <a:endParaRPr lang="en-US" dirty="0"/>
          </a:p>
        </p:txBody>
      </p:sp>
    </p:spTree>
    <p:extLst>
      <p:ext uri="{BB962C8B-B14F-4D97-AF65-F5344CB8AC3E}">
        <p14:creationId xmlns:p14="http://schemas.microsoft.com/office/powerpoint/2010/main" val="2707448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Leapfrog</a:t>
            </a:r>
            <a:r>
              <a:rPr lang="en-US" baseline="0" dirty="0" smtClean="0"/>
              <a:t> also partnered with </a:t>
            </a:r>
            <a:r>
              <a:rPr lang="en-US" baseline="0" dirty="0" err="1" smtClean="0"/>
              <a:t>Castlight</a:t>
            </a:r>
            <a:r>
              <a:rPr lang="en-US" baseline="0" dirty="0" smtClean="0"/>
              <a:t> Health to issue monthly reports on the results of the Leapfrog Hospital Survey, highlighting one result a month including maternity care, hand hygiene, nursing, and other topics important to purchasers and consumers. These reports attract considerable media attention.</a:t>
            </a:r>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9</a:t>
            </a:fld>
            <a:endParaRPr lang="en-US"/>
          </a:p>
        </p:txBody>
      </p:sp>
    </p:spTree>
    <p:extLst>
      <p:ext uri="{BB962C8B-B14F-4D97-AF65-F5344CB8AC3E}">
        <p14:creationId xmlns:p14="http://schemas.microsoft.com/office/powerpoint/2010/main" val="596631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from</a:t>
            </a:r>
            <a:r>
              <a:rPr lang="en-US" baseline="0" dirty="0" smtClean="0"/>
              <a:t> the </a:t>
            </a:r>
            <a:r>
              <a:rPr lang="en-US" baseline="0" dirty="0" err="1" smtClean="0"/>
              <a:t>Castlight</a:t>
            </a:r>
            <a:r>
              <a:rPr lang="en-US" baseline="0" dirty="0" smtClean="0"/>
              <a:t> report on high-risk surgeries, where </a:t>
            </a:r>
            <a:r>
              <a:rPr lang="en-US" baseline="0" dirty="0" err="1" smtClean="0"/>
              <a:t>Castlight</a:t>
            </a:r>
            <a:r>
              <a:rPr lang="en-US" baseline="0" dirty="0" smtClean="0"/>
              <a:t> notes the number of lives lost out of 100 surgeries between best and worst performing hospitals. </a:t>
            </a:r>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10</a:t>
            </a:fld>
            <a:endParaRPr lang="en-US"/>
          </a:p>
        </p:txBody>
      </p:sp>
    </p:spTree>
    <p:extLst>
      <p:ext uri="{BB962C8B-B14F-4D97-AF65-F5344CB8AC3E}">
        <p14:creationId xmlns:p14="http://schemas.microsoft.com/office/powerpoint/2010/main" val="138765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Leapfrog launched</a:t>
            </a:r>
            <a:r>
              <a:rPr lang="en-US" baseline="0" dirty="0" smtClean="0"/>
              <a:t> the Hospital Safety Score in 2012, issuing a letter grade rating the safety of all general hospitals in the country regardless of whether they report to the Survey. We update the scores every six months. A dream team of the foremost researchers in patient safety serve on the Expert Panel advising the Board on how to weigh publicly available safety measures and calculate the hospital’s scores. One of the most gratifying results: hospitals are taking their safety score to heart and rallying to improve. One hospital system ties CEO compensation in part to the hospital’s score. HCA health system (160+ hospitals) has a standard interview question for all CEO candidates: what’s your Hospital Safety Score? Piedmont Health System CEO launched a huge campaign: A by May. Only one of their hospitals failed to achieve the goal last Spring. The Fall 2015 Hospital Safety Scores came out at the end of October, and Leapfrog got more press for this announcement than nearly any other round of releases, including front page stories in dozens of media markets.</a:t>
            </a:r>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12</a:t>
            </a:fld>
            <a:endParaRPr lang="en-US"/>
          </a:p>
        </p:txBody>
      </p:sp>
    </p:spTree>
    <p:extLst>
      <p:ext uri="{BB962C8B-B14F-4D97-AF65-F5344CB8AC3E}">
        <p14:creationId xmlns:p14="http://schemas.microsoft.com/office/powerpoint/2010/main" val="280559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Altarum</a:t>
            </a:r>
            <a:r>
              <a:rPr lang="en-US" dirty="0" smtClean="0"/>
              <a:t> Institute tested the Hospital Safety Score alongside pricing data</a:t>
            </a:r>
            <a:r>
              <a:rPr lang="en-US" baseline="0" dirty="0" smtClean="0"/>
              <a:t> with over 2500 consumers and found that the letter grade on safety trumped the pricing virtually every time. </a:t>
            </a:r>
            <a:endParaRPr lang="en-US" dirty="0"/>
          </a:p>
        </p:txBody>
      </p:sp>
      <p:sp>
        <p:nvSpPr>
          <p:cNvPr id="4" name="Slide Number Placeholder 3"/>
          <p:cNvSpPr>
            <a:spLocks noGrp="1"/>
          </p:cNvSpPr>
          <p:nvPr>
            <p:ph type="sldNum" sz="quarter" idx="10"/>
          </p:nvPr>
        </p:nvSpPr>
        <p:spPr/>
        <p:txBody>
          <a:bodyPr/>
          <a:lstStyle/>
          <a:p>
            <a:fld id="{979BA80E-CF75-4D7F-B23C-FF6D314FDEB4}" type="slidenum">
              <a:rPr lang="en-US" smtClean="0"/>
              <a:pPr/>
              <a:t>13</a:t>
            </a:fld>
            <a:endParaRPr lang="en-US"/>
          </a:p>
        </p:txBody>
      </p:sp>
    </p:spTree>
    <p:extLst>
      <p:ext uri="{BB962C8B-B14F-4D97-AF65-F5344CB8AC3E}">
        <p14:creationId xmlns:p14="http://schemas.microsoft.com/office/powerpoint/2010/main" val="1173491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50000"/>
          </a:schemeClr>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bg1">
              <a:lumMod val="65000"/>
              <a:lumOff val="3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a:prstGeom prst="rect">
            <a:avLst/>
          </a:prstGeom>
        </p:spPr>
        <p:txBody>
          <a:bodyPr anchor="ctr">
            <a:noAutofit/>
          </a:bodyPr>
          <a:lstStyle>
            <a:lvl1pPr algn="ctr">
              <a:defRPr sz="1800">
                <a:solidFill>
                  <a:srgbClr val="FFFFFF"/>
                </a:solidFill>
              </a:defRPr>
            </a:lvl1pPr>
          </a:lstStyle>
          <a:p>
            <a:r>
              <a:rPr lang="en-US" dirty="0" smtClean="0"/>
              <a:t>February 4, 2015</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A9B540C-44DA-4F69-89C9-7C84606640D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0" y="863600"/>
            <a:ext cx="9144000" cy="53276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5"/>
          <p:cNvSpPr>
            <a:spLocks noGrp="1"/>
          </p:cNvSpPr>
          <p:nvPr>
            <p:ph type="sldNum" sz="quarter" idx="4"/>
          </p:nvPr>
        </p:nvSpPr>
        <p:spPr>
          <a:xfrm>
            <a:off x="8293100" y="6445250"/>
            <a:ext cx="7747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D41D4-EBC1-6348-8E16-F3A696421ACB}" type="slidenum">
              <a:rPr lang="en-US" smtClean="0"/>
              <a:t>‹#›</a:t>
            </a:fld>
            <a:endParaRPr lang="en-US" dirty="0"/>
          </a:p>
        </p:txBody>
      </p:sp>
    </p:spTree>
    <p:extLst>
      <p:ext uri="{BB962C8B-B14F-4D97-AF65-F5344CB8AC3E}">
        <p14:creationId xmlns:p14="http://schemas.microsoft.com/office/powerpoint/2010/main" val="3860040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Divider or Closing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0" y="3517900"/>
            <a:ext cx="9144000" cy="3340099"/>
          </a:xfrm>
        </p:spPr>
        <p:txBody>
          <a:bodyPr anchor="ctr"/>
          <a:lstStyle>
            <a:lvl1pPr algn="ctr">
              <a:defRPr b="1">
                <a:solidFill>
                  <a:schemeClr val="bg1"/>
                </a:solidFill>
                <a:latin typeface="Arial"/>
                <a:cs typeface="Arial"/>
              </a:defRPr>
            </a:lvl1pPr>
          </a:lstStyle>
          <a:p>
            <a:r>
              <a:rPr lang="en-US" dirty="0" smtClean="0"/>
              <a:t>Click to edit Master title style</a:t>
            </a:r>
            <a:endParaRPr lang="en-US" dirty="0"/>
          </a:p>
        </p:txBody>
      </p:sp>
      <p:cxnSp>
        <p:nvCxnSpPr>
          <p:cNvPr id="8" name="Straight Connector 7"/>
          <p:cNvCxnSpPr/>
          <p:nvPr userDrawn="1"/>
        </p:nvCxnSpPr>
        <p:spPr>
          <a:xfrm flipV="1">
            <a:off x="515172" y="2352562"/>
            <a:ext cx="8113656" cy="22087"/>
          </a:xfrm>
          <a:prstGeom prst="line">
            <a:avLst/>
          </a:prstGeom>
          <a:ln w="1270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3155058" y="728263"/>
            <a:ext cx="2833885" cy="1240421"/>
          </a:xfrm>
          <a:prstGeom prst="rect">
            <a:avLst/>
          </a:prstGeom>
        </p:spPr>
      </p:pic>
      <p:pic>
        <p:nvPicPr>
          <p:cNvPr id="11" name="Picture 10" descr="DHG_healthcare_wtag_rev.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6850" y="2625236"/>
            <a:ext cx="3670301" cy="670584"/>
          </a:xfrm>
          <a:prstGeom prst="rect">
            <a:avLst/>
          </a:prstGeom>
        </p:spPr>
      </p:pic>
    </p:spTree>
    <p:extLst>
      <p:ext uri="{BB962C8B-B14F-4D97-AF65-F5344CB8AC3E}">
        <p14:creationId xmlns:p14="http://schemas.microsoft.com/office/powerpoint/2010/main" val="1889465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097280"/>
            <a:ext cx="8961120" cy="5029200"/>
          </a:xfrm>
          <a:prstGeom prst="rect">
            <a:avLst/>
          </a:prstGeom>
        </p:spPr>
        <p:txBody>
          <a:bodyPr/>
          <a:lstStyle>
            <a:lvl1pPr>
              <a:defRPr sz="2000" b="0" i="0">
                <a:solidFill>
                  <a:schemeClr val="tx1"/>
                </a:solidFill>
                <a:latin typeface="Meta Offc Pro"/>
                <a:cs typeface="Meta Offc Pro"/>
              </a:defRPr>
            </a:lvl1pPr>
            <a:lvl2pPr>
              <a:defRPr sz="1800" b="0" i="0">
                <a:solidFill>
                  <a:schemeClr val="tx1"/>
                </a:solidFill>
                <a:latin typeface="Meta Offc Pro"/>
                <a:cs typeface="Meta Offc Pro"/>
              </a:defRPr>
            </a:lvl2pPr>
            <a:lvl3pPr>
              <a:defRPr sz="1600" b="0" i="0">
                <a:solidFill>
                  <a:schemeClr val="tx1"/>
                </a:solidFill>
                <a:latin typeface="Meta Offc Pro"/>
                <a:cs typeface="Meta Offc Pro"/>
              </a:defRPr>
            </a:lvl3pPr>
            <a:lvl4pPr>
              <a:defRPr sz="1400" b="0" i="0">
                <a:solidFill>
                  <a:schemeClr val="tx1"/>
                </a:solidFill>
                <a:latin typeface="Meta Offc Pro"/>
                <a:cs typeface="Meta Offc Pro"/>
              </a:defRPr>
            </a:lvl4pPr>
            <a:lvl5pPr>
              <a:defRPr sz="1300" b="0" i="0">
                <a:solidFill>
                  <a:schemeClr val="tx1"/>
                </a:solidFill>
                <a:latin typeface="Meta Offc Pro"/>
                <a:cs typeface="Meta Offc P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Meta Offc Pro"/>
                <a:cs typeface="Meta Offc Pro"/>
              </a:defRPr>
            </a:lvl1pPr>
          </a:lstStyle>
          <a:p>
            <a:pPr algn="l">
              <a:spcBef>
                <a:spcPts val="0"/>
              </a:spcBef>
            </a:pPr>
            <a:r>
              <a:rPr lang="en-US" dirty="0" smtClean="0"/>
              <a:t>Insert Source Here</a:t>
            </a:r>
          </a:p>
        </p:txBody>
      </p:sp>
      <p:sp>
        <p:nvSpPr>
          <p:cNvPr id="10"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smtClean="0"/>
              <a:t>Click to edit Master title style</a:t>
            </a:r>
            <a:endParaRPr lang="en-US" dirty="0" smtClean="0"/>
          </a:p>
        </p:txBody>
      </p:sp>
    </p:spTree>
    <p:extLst>
      <p:ext uri="{BB962C8B-B14F-4D97-AF65-F5344CB8AC3E}">
        <p14:creationId xmlns:p14="http://schemas.microsoft.com/office/powerpoint/2010/main" val="30303148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A9B540C-44DA-4F69-89C9-7C84606640D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tx1">
              <a:lumMod val="65000"/>
              <a:lumOff val="3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A9B540C-44DA-4F69-89C9-7C84606640D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Slide Number Placeholder 9"/>
          <p:cNvSpPr>
            <a:spLocks noGrp="1"/>
          </p:cNvSpPr>
          <p:nvPr>
            <p:ph type="sldNum" sz="quarter" idx="16"/>
          </p:nvPr>
        </p:nvSpPr>
        <p:spPr/>
        <p:txBody>
          <a:bodyPr rtlCol="0"/>
          <a:lstStyle/>
          <a:p>
            <a:fld id="{BA9B540C-44DA-4F69-89C9-7C84606640D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Slide Number Placeholder 11"/>
          <p:cNvSpPr>
            <a:spLocks noGrp="1"/>
          </p:cNvSpPr>
          <p:nvPr>
            <p:ph type="sldNum" sz="quarter" idx="16"/>
          </p:nvPr>
        </p:nvSpPr>
        <p:spPr/>
        <p:txBody>
          <a:bodyPr rtlCol="0"/>
          <a:lstStyle/>
          <a:p>
            <a:fld id="{BA9B540C-44DA-4F69-89C9-7C84606640D3}" type="slidenum">
              <a:rPr lang="en-US" smtClean="0"/>
              <a:pPr/>
              <a:t>‹#›</a:t>
            </a:fld>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A9B540C-44DA-4F69-89C9-7C84606640D3}"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A9B540C-44DA-4F69-89C9-7C84606640D3}" type="slidenum">
              <a:rPr lang="en-US" smtClean="0"/>
              <a:pPr/>
              <a:t>‹#›</a:t>
            </a:fld>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tx1">
              <a:lumMod val="65000"/>
              <a:lumOff val="3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A9B540C-44DA-4F69-89C9-7C84606640D3}" type="slidenum">
              <a:rPr lang="en-US" smtClean="0"/>
              <a:pPr/>
              <a:t>‹#›</a:t>
            </a:fld>
            <a:endParaRPr lang="en-US" dirty="0"/>
          </a:p>
        </p:txBody>
      </p:sp>
      <p:pic>
        <p:nvPicPr>
          <p:cNvPr id="3" name="Picture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82356" y="5945096"/>
            <a:ext cx="885444" cy="836704"/>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hf hdr="0"/>
  <p:txStyles>
    <p:titleStyle>
      <a:lvl1pPr algn="l" rtl="0" eaLnBrk="1" latinLnBrk="0" hangingPunct="1">
        <a:spcBef>
          <a:spcPct val="0"/>
        </a:spcBef>
        <a:buNone/>
        <a:defRPr kumimoji="0" sz="4400" kern="1200">
          <a:solidFill>
            <a:schemeClr val="tx2"/>
          </a:solidFill>
          <a:latin typeface="Lato" panose="020F0502020204030203" pitchFamily="34" charset="0"/>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Lato" panose="020F0502020204030203"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Lato" panose="020F0502020204030203"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Lato" panose="020F0502020204030203"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Lato" panose="020F0502020204030203"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Lato" panose="020F0502020204030203"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chart" Target="../charts/chart1.xml"/><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jp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leapfroggroup.org/" TargetMode="External"/><Relationship Id="rId7" Type="http://schemas.openxmlformats.org/officeDocument/2006/relationships/hyperlink" Target="http://blogs.wsj.com/experts/tag/leah-bind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huffingtonpost.com/leah-binder/" TargetMode="External"/><Relationship Id="rId5" Type="http://schemas.openxmlformats.org/officeDocument/2006/relationships/hyperlink" Target="http://www.forbes.com/sites/leahbinder/" TargetMode="External"/><Relationship Id="rId4" Type="http://schemas.openxmlformats.org/officeDocument/2006/relationships/hyperlink" Target="http://www.hospitalsafetyscor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895600"/>
            <a:ext cx="9144000" cy="1828800"/>
          </a:xfrm>
        </p:spPr>
        <p:txBody>
          <a:bodyPr>
            <a:normAutofit/>
          </a:bodyPr>
          <a:lstStyle/>
          <a:p>
            <a:r>
              <a:rPr lang="en-US" sz="4800" dirty="0" smtClean="0"/>
              <a:t>Leapfrog at 15</a:t>
            </a:r>
            <a:endParaRPr lang="en-US" sz="4800" i="1" dirty="0"/>
          </a:p>
        </p:txBody>
      </p:sp>
      <p:sp>
        <p:nvSpPr>
          <p:cNvPr id="3" name="Subtitle 2"/>
          <p:cNvSpPr>
            <a:spLocks noGrp="1"/>
          </p:cNvSpPr>
          <p:nvPr>
            <p:ph type="subTitle" idx="1"/>
          </p:nvPr>
        </p:nvSpPr>
        <p:spPr/>
        <p:txBody>
          <a:bodyPr>
            <a:normAutofit/>
          </a:bodyPr>
          <a:lstStyle/>
          <a:p>
            <a:r>
              <a:rPr lang="en-US" sz="2000" dirty="0" smtClean="0"/>
              <a:t>Leah Binder, President &amp; CEO, The Leapfrog Group</a:t>
            </a:r>
          </a:p>
        </p:txBody>
      </p:sp>
      <p:sp>
        <p:nvSpPr>
          <p:cNvPr id="4" name="Date Placeholder 3"/>
          <p:cNvSpPr>
            <a:spLocks noGrp="1"/>
          </p:cNvSpPr>
          <p:nvPr>
            <p:ph type="dt" sz="half" idx="10"/>
          </p:nvPr>
        </p:nvSpPr>
        <p:spPr/>
        <p:txBody>
          <a:bodyPr/>
          <a:lstStyle/>
          <a:p>
            <a:r>
              <a:rPr lang="en-US" dirty="0" smtClean="0"/>
              <a:t>December 2, 2015</a:t>
            </a:r>
            <a:endParaRPr lang="en-US" dirty="0"/>
          </a:p>
        </p:txBody>
      </p:sp>
    </p:spTree>
    <p:extLst>
      <p:ext uri="{BB962C8B-B14F-4D97-AF65-F5344CB8AC3E}">
        <p14:creationId xmlns:p14="http://schemas.microsoft.com/office/powerpoint/2010/main" val="1586302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High-risk Surgeries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10</a:t>
            </a:fld>
            <a:endParaRPr lang="en-US"/>
          </a:p>
        </p:txBody>
      </p:sp>
      <p:pic>
        <p:nvPicPr>
          <p:cNvPr id="5" name="Content Placeholder 4"/>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3008" r="2659"/>
          <a:stretch/>
        </p:blipFill>
        <p:spPr>
          <a:xfrm>
            <a:off x="381000" y="1676401"/>
            <a:ext cx="8332031" cy="4419599"/>
          </a:xfrm>
        </p:spPr>
      </p:pic>
    </p:spTree>
    <p:extLst>
      <p:ext uri="{BB962C8B-B14F-4D97-AF65-F5344CB8AC3E}">
        <p14:creationId xmlns:p14="http://schemas.microsoft.com/office/powerpoint/2010/main" val="1125947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Cesearean</a:t>
            </a:r>
            <a:r>
              <a:rPr lang="en-US" dirty="0" smtClean="0"/>
              <a:t> Sections: 2015 Leapfrog Hospital Survey Analysis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11</a:t>
            </a:fld>
            <a:endParaRPr lang="en-US"/>
          </a:p>
        </p:txBody>
      </p:sp>
      <p:pic>
        <p:nvPicPr>
          <p:cNvPr id="1026"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l="36156" t="41148" r="41311" b="32895"/>
          <a:stretch/>
        </p:blipFill>
        <p:spPr bwMode="auto">
          <a:xfrm>
            <a:off x="533400" y="1752600"/>
            <a:ext cx="7659946" cy="496350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893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12</a:t>
            </a:fld>
            <a:endParaRPr lang="en-US"/>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676400" y="1752600"/>
            <a:ext cx="5996273" cy="4495800"/>
          </a:xfrm>
        </p:spPr>
      </p:pic>
      <p:sp>
        <p:nvSpPr>
          <p:cNvPr id="6" name="Title 5"/>
          <p:cNvSpPr>
            <a:spLocks noGrp="1"/>
          </p:cNvSpPr>
          <p:nvPr>
            <p:ph type="title"/>
          </p:nvPr>
        </p:nvSpPr>
        <p:spPr/>
        <p:txBody>
          <a:bodyPr/>
          <a:lstStyle/>
          <a:p>
            <a:r>
              <a:rPr lang="en-US" dirty="0" smtClean="0"/>
              <a:t>Hospital Safety Score: Consumers</a:t>
            </a:r>
            <a:endParaRPr lang="en-US" dirty="0"/>
          </a:p>
        </p:txBody>
      </p:sp>
    </p:spTree>
    <p:extLst>
      <p:ext uri="{BB962C8B-B14F-4D97-AF65-F5344CB8AC3E}">
        <p14:creationId xmlns:p14="http://schemas.microsoft.com/office/powerpoint/2010/main" val="2454179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to Consumers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13</a:t>
            </a:fld>
            <a:endParaRPr lang="en-US"/>
          </a:p>
        </p:txBody>
      </p:sp>
      <p:sp>
        <p:nvSpPr>
          <p:cNvPr id="4" name="Content Placeholder 3"/>
          <p:cNvSpPr>
            <a:spLocks noGrp="1"/>
          </p:cNvSpPr>
          <p:nvPr>
            <p:ph sz="quarter"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34" t="10000" r="27856" b="7714"/>
          <a:stretch/>
        </p:blipFill>
        <p:spPr bwMode="auto">
          <a:xfrm>
            <a:off x="1016706" y="1524000"/>
            <a:ext cx="7136694"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2785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047576111"/>
              </p:ext>
            </p:extLst>
          </p:nvPr>
        </p:nvGraphicFramePr>
        <p:xfrm>
          <a:off x="685800" y="1752600"/>
          <a:ext cx="74676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sz="quarter" idx="11"/>
          </p:nvPr>
        </p:nvSpPr>
        <p:spPr/>
        <p:txBody>
          <a:bodyPr/>
          <a:lstStyle/>
          <a:p>
            <a:pPr>
              <a:spcAft>
                <a:spcPts val="400"/>
              </a:spcAft>
            </a:pPr>
            <a:r>
              <a:rPr lang="en-US" sz="1100" dirty="0">
                <a:latin typeface="Calibri" pitchFamily="34" charset="0"/>
              </a:rPr>
              <a:t>* Estimate is statistically different from estimate for the previous year shown (p&lt;.05).  </a:t>
            </a:r>
          </a:p>
          <a:p>
            <a:pPr>
              <a:spcAft>
                <a:spcPts val="400"/>
              </a:spcAft>
            </a:pPr>
            <a:r>
              <a:rPr lang="en-US" sz="1100" dirty="0" smtClean="0">
                <a:latin typeface="Calibri" pitchFamily="34" charset="0"/>
              </a:rPr>
              <a:t>SOURCE:  </a:t>
            </a:r>
            <a:r>
              <a:rPr lang="en-US" sz="1100" dirty="0">
                <a:latin typeface="Calibri" pitchFamily="34" charset="0"/>
              </a:rPr>
              <a:t>Kaiser/HRET Survey of Employer-Sponsored Health Benefits, </a:t>
            </a:r>
            <a:r>
              <a:rPr lang="en-US" sz="1100" dirty="0" smtClean="0">
                <a:latin typeface="Calibri" pitchFamily="34" charset="0"/>
              </a:rPr>
              <a:t>2006-2014.</a:t>
            </a:r>
            <a:endParaRPr lang="en-US" sz="1100" dirty="0">
              <a:latin typeface="Calibri" pitchFamily="34" charset="0"/>
            </a:endParaRPr>
          </a:p>
        </p:txBody>
      </p:sp>
      <p:sp>
        <p:nvSpPr>
          <p:cNvPr id="4" name="Title 3"/>
          <p:cNvSpPr>
            <a:spLocks noGrp="1"/>
          </p:cNvSpPr>
          <p:nvPr>
            <p:ph type="title"/>
          </p:nvPr>
        </p:nvSpPr>
        <p:spPr>
          <a:xfrm>
            <a:off x="91440" y="304800"/>
            <a:ext cx="8961120" cy="914400"/>
          </a:xfrm>
        </p:spPr>
        <p:txBody>
          <a:bodyPr>
            <a:normAutofit/>
          </a:bodyPr>
          <a:lstStyle/>
          <a:p>
            <a:pPr algn="ctr"/>
            <a:r>
              <a:rPr lang="en-US" dirty="0" smtClean="0"/>
              <a:t>High Deductible Health Plans</a:t>
            </a:r>
            <a:endParaRPr lang="en-US" dirty="0"/>
          </a:p>
        </p:txBody>
      </p:sp>
      <p:pic>
        <p:nvPicPr>
          <p:cNvPr id="6" name="Picture 5"/>
          <p:cNvPicPr>
            <a:picLocks noChangeAspect="1"/>
          </p:cNvPicPr>
          <p:nvPr/>
        </p:nvPicPr>
        <p:blipFill>
          <a:blip r:embed="rId4">
            <a:clrChange>
              <a:clrFrom>
                <a:srgbClr val="FCFCFA"/>
              </a:clrFrom>
              <a:clrTo>
                <a:srgbClr val="FCFCFA">
                  <a:alpha val="0"/>
                </a:srgbClr>
              </a:clrTo>
            </a:clrChange>
            <a:extLst>
              <a:ext uri="{28A0092B-C50C-407E-A947-70E740481C1C}">
                <a14:useLocalDpi xmlns:a14="http://schemas.microsoft.com/office/drawing/2010/main" val="0"/>
              </a:ext>
            </a:extLst>
          </a:blip>
          <a:stretch>
            <a:fillRect/>
          </a:stretch>
        </p:blipFill>
        <p:spPr>
          <a:xfrm>
            <a:off x="7339584" y="6262149"/>
            <a:ext cx="1804416" cy="554736"/>
          </a:xfrm>
          <a:prstGeom prst="rect">
            <a:avLst/>
          </a:prstGeom>
        </p:spPr>
      </p:pic>
      <p:graphicFrame>
        <p:nvGraphicFramePr>
          <p:cNvPr id="7" name="Diagram 6"/>
          <p:cNvGraphicFramePr/>
          <p:nvPr/>
        </p:nvGraphicFramePr>
        <p:xfrm>
          <a:off x="2133600" y="2667000"/>
          <a:ext cx="4724400" cy="9233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59891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65" t="7164" r="20298" b="7582"/>
          <a:stretch/>
        </p:blipFill>
        <p:spPr bwMode="auto">
          <a:xfrm>
            <a:off x="1971655" y="1447800"/>
            <a:ext cx="5050118"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8925" t="20000" r="21680" b="47642"/>
          <a:stretch/>
        </p:blipFill>
        <p:spPr bwMode="auto">
          <a:xfrm>
            <a:off x="1986072" y="2279916"/>
            <a:ext cx="5050118" cy="2063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normAutofit fontScale="85000" lnSpcReduction="20000"/>
          </a:bodyPr>
          <a:lstStyle/>
          <a:p>
            <a:fld id="{BA9B540C-44DA-4F69-89C9-7C84606640D3}" type="slidenum">
              <a:rPr lang="en-US" smtClean="0"/>
              <a:pPr/>
              <a:t>15</a:t>
            </a:fld>
            <a:endParaRPr lang="en-US"/>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8835" t="20000" r="20001" b="47761"/>
          <a:stretch/>
        </p:blipFill>
        <p:spPr bwMode="auto">
          <a:xfrm>
            <a:off x="1971655" y="2279916"/>
            <a:ext cx="5114945" cy="2063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8925" t="20000" r="20000" b="48000"/>
          <a:stretch/>
        </p:blipFill>
        <p:spPr bwMode="auto">
          <a:xfrm>
            <a:off x="1981200" y="2279916"/>
            <a:ext cx="5040574" cy="2063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www.hospitalsafetyscore.org</a:t>
            </a:r>
            <a:endParaRPr lang="en-US" dirty="0"/>
          </a:p>
        </p:txBody>
      </p:sp>
    </p:spTree>
    <p:extLst>
      <p:ext uri="{BB962C8B-B14F-4D97-AF65-F5344CB8AC3E}">
        <p14:creationId xmlns:p14="http://schemas.microsoft.com/office/powerpoint/2010/main" val="64573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Leapfrog Group 15 yea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4" y="6219824"/>
            <a:ext cx="6762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6305" b="3904"/>
          <a:stretch/>
        </p:blipFill>
        <p:spPr bwMode="auto">
          <a:xfrm>
            <a:off x="652849" y="897694"/>
            <a:ext cx="7945526" cy="535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6952" b="3709"/>
          <a:stretch/>
        </p:blipFill>
        <p:spPr bwMode="auto">
          <a:xfrm>
            <a:off x="722869" y="897694"/>
            <a:ext cx="7985591" cy="535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6952" b="3709"/>
          <a:stretch/>
        </p:blipFill>
        <p:spPr bwMode="auto">
          <a:xfrm>
            <a:off x="652849" y="907991"/>
            <a:ext cx="7970214" cy="534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6952" b="3709"/>
          <a:stretch/>
        </p:blipFill>
        <p:spPr bwMode="auto">
          <a:xfrm>
            <a:off x="652849" y="907992"/>
            <a:ext cx="7970220" cy="5340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t="6539" b="4121"/>
          <a:stretch/>
        </p:blipFill>
        <p:spPr bwMode="auto">
          <a:xfrm>
            <a:off x="652849" y="907992"/>
            <a:ext cx="7970223" cy="5340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t="6952" b="3709"/>
          <a:stretch/>
        </p:blipFill>
        <p:spPr bwMode="auto">
          <a:xfrm>
            <a:off x="685800" y="897695"/>
            <a:ext cx="7879552" cy="5279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882" t="7269" r="-9" b="3766"/>
          <a:stretch/>
        </p:blipFill>
        <p:spPr bwMode="auto">
          <a:xfrm>
            <a:off x="610808" y="897482"/>
            <a:ext cx="8178359" cy="547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12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075"/>
                                        </p:tgtEl>
                                      </p:cBhvr>
                                    </p:animEffect>
                                    <p:set>
                                      <p:cBhvr>
                                        <p:cTn id="20" dur="1" fill="hold">
                                          <p:stCondLst>
                                            <p:cond delay="499"/>
                                          </p:stCondLst>
                                        </p:cTn>
                                        <p:tgtEl>
                                          <p:spTgt spid="307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076"/>
                                        </p:tgtEl>
                                      </p:cBhvr>
                                    </p:animEffect>
                                    <p:set>
                                      <p:cBhvr>
                                        <p:cTn id="28" dur="1" fill="hold">
                                          <p:stCondLst>
                                            <p:cond delay="499"/>
                                          </p:stCondLst>
                                        </p:cTn>
                                        <p:tgtEl>
                                          <p:spTgt spid="307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077"/>
                                        </p:tgtEl>
                                        <p:attrNameLst>
                                          <p:attrName>style.visibility</p:attrName>
                                        </p:attrNameLst>
                                      </p:cBhvr>
                                      <p:to>
                                        <p:strVal val="visible"/>
                                      </p:to>
                                    </p:set>
                                    <p:animEffect transition="in" filter="fade">
                                      <p:cBhvr>
                                        <p:cTn id="31" dur="500"/>
                                        <p:tgtEl>
                                          <p:spTgt spid="307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077"/>
                                        </p:tgtEl>
                                      </p:cBhvr>
                                    </p:animEffect>
                                    <p:set>
                                      <p:cBhvr>
                                        <p:cTn id="36" dur="1" fill="hold">
                                          <p:stCondLst>
                                            <p:cond delay="499"/>
                                          </p:stCondLst>
                                        </p:cTn>
                                        <p:tgtEl>
                                          <p:spTgt spid="3077"/>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078"/>
                                        </p:tgtEl>
                                        <p:attrNameLst>
                                          <p:attrName>style.visibility</p:attrName>
                                        </p:attrNameLst>
                                      </p:cBhvr>
                                      <p:to>
                                        <p:strVal val="visible"/>
                                      </p:to>
                                    </p:set>
                                    <p:animEffect transition="in" filter="fade">
                                      <p:cBhvr>
                                        <p:cTn id="39" dur="500"/>
                                        <p:tgtEl>
                                          <p:spTgt spid="307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3078"/>
                                        </p:tgtEl>
                                      </p:cBhvr>
                                    </p:animEffect>
                                    <p:set>
                                      <p:cBhvr>
                                        <p:cTn id="44" dur="1" fill="hold">
                                          <p:stCondLst>
                                            <p:cond delay="499"/>
                                          </p:stCondLst>
                                        </p:cTn>
                                        <p:tgtEl>
                                          <p:spTgt spid="3078"/>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079"/>
                                        </p:tgtEl>
                                        <p:attrNameLst>
                                          <p:attrName>style.visibility</p:attrName>
                                        </p:attrNameLst>
                                      </p:cBhvr>
                                      <p:to>
                                        <p:strVal val="visible"/>
                                      </p:to>
                                    </p:set>
                                    <p:animEffect transition="in" filter="fade">
                                      <p:cBhvr>
                                        <p:cTn id="47" dur="500"/>
                                        <p:tgtEl>
                                          <p:spTgt spid="30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079"/>
                                        </p:tgtEl>
                                      </p:cBhvr>
                                    </p:animEffect>
                                    <p:set>
                                      <p:cBhvr>
                                        <p:cTn id="52" dur="1" fill="hold">
                                          <p:stCondLst>
                                            <p:cond delay="499"/>
                                          </p:stCondLst>
                                        </p:cTn>
                                        <p:tgtEl>
                                          <p:spTgt spid="307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080"/>
                                        </p:tgtEl>
                                        <p:attrNameLst>
                                          <p:attrName>style.visibility</p:attrName>
                                        </p:attrNameLst>
                                      </p:cBhvr>
                                      <p:to>
                                        <p:strVal val="visible"/>
                                      </p:to>
                                    </p:set>
                                    <p:animEffect transition="in" filter="fade">
                                      <p:cBhvr>
                                        <p:cTn id="55"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Leapfrog Group 15 yea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067022"/>
            <a:ext cx="838200" cy="79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557" t="9410" r="8197" b="6918"/>
          <a:stretch/>
        </p:blipFill>
        <p:spPr bwMode="auto">
          <a:xfrm>
            <a:off x="337725" y="925018"/>
            <a:ext cx="8501475" cy="5215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5334000" y="3532682"/>
            <a:ext cx="3124200" cy="1224197"/>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 y="179411"/>
            <a:ext cx="533400" cy="369332"/>
          </a:xfrm>
          <a:prstGeom prst="rect">
            <a:avLst/>
          </a:prstGeom>
          <a:noFill/>
        </p:spPr>
        <p:txBody>
          <a:bodyPr wrap="square" rtlCol="0">
            <a:spAutoFit/>
          </a:bodyPr>
          <a:lstStyle/>
          <a:p>
            <a:r>
              <a:rPr lang="en-US" b="1" dirty="0" smtClean="0">
                <a:solidFill>
                  <a:schemeClr val="bg1"/>
                </a:solidFill>
              </a:rPr>
              <a:t>  6</a:t>
            </a:r>
            <a:endParaRPr lang="en-US" b="1" dirty="0">
              <a:solidFill>
                <a:schemeClr val="bg1"/>
              </a:solidFill>
            </a:endParaRPr>
          </a:p>
        </p:txBody>
      </p:sp>
    </p:spTree>
    <p:extLst>
      <p:ext uri="{BB962C8B-B14F-4D97-AF65-F5344CB8AC3E}">
        <p14:creationId xmlns:p14="http://schemas.microsoft.com/office/powerpoint/2010/main" val="362544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Also important to consumers…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18</a:t>
            </a:fld>
            <a:endParaRPr lang="en-US"/>
          </a:p>
        </p:txBody>
      </p:sp>
      <p:pic>
        <p:nvPicPr>
          <p:cNvPr id="5" name="Content Placeholder 4"/>
          <p:cNvPicPr>
            <a:picLocks noGrp="1" noChangeAspect="1"/>
          </p:cNvPicPr>
          <p:nvPr>
            <p:ph sz="quarter" idx="1"/>
          </p:nvPr>
        </p:nvPicPr>
        <p:blipFill rotWithShape="1">
          <a:blip r:embed="rId3"/>
          <a:srcRect l="30416" t="6779" r="31449" b="5085"/>
          <a:stretch/>
        </p:blipFill>
        <p:spPr>
          <a:xfrm>
            <a:off x="2286000" y="1508762"/>
            <a:ext cx="4419599" cy="5349238"/>
          </a:xfrm>
          <a:prstGeom prst="rect">
            <a:avLst/>
          </a:prstGeom>
        </p:spPr>
      </p:pic>
    </p:spTree>
    <p:extLst>
      <p:ext uri="{BB962C8B-B14F-4D97-AF65-F5344CB8AC3E}">
        <p14:creationId xmlns:p14="http://schemas.microsoft.com/office/powerpoint/2010/main" val="369640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2511552" cy="6248400"/>
          </a:xfrm>
          <a:scene3d>
            <a:camera prst="orthographicFront"/>
            <a:lightRig rig="threePt" dir="t"/>
          </a:scene3d>
          <a:sp3d>
            <a:bevelT/>
          </a:sp3d>
        </p:spPr>
        <p:style>
          <a:lnRef idx="2">
            <a:schemeClr val="accent3"/>
          </a:lnRef>
          <a:fillRef idx="1">
            <a:schemeClr val="lt1"/>
          </a:fillRef>
          <a:effectRef idx="0">
            <a:schemeClr val="accent3"/>
          </a:effectRef>
          <a:fontRef idx="minor">
            <a:schemeClr val="dk1"/>
          </a:fontRef>
        </p:style>
        <p:txBody>
          <a:bodyPr>
            <a:normAutofit/>
          </a:bodyPr>
          <a:lstStyle/>
          <a:p>
            <a:r>
              <a:rPr lang="en-US" sz="4000" dirty="0" smtClean="0"/>
              <a:t>Purchaser Toolkit</a:t>
            </a:r>
            <a:endParaRPr lang="en-US" sz="4000"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19</a:t>
            </a:fld>
            <a:endParaRPr lang="en-US"/>
          </a:p>
        </p:txBody>
      </p:sp>
      <p:pic>
        <p:nvPicPr>
          <p:cNvPr id="5" name="Content Placeholder 4"/>
          <p:cNvPicPr>
            <a:picLocks noGrp="1" noChangeAspect="1"/>
          </p:cNvPicPr>
          <p:nvPr>
            <p:ph sz="quarter" idx="1"/>
          </p:nvPr>
        </p:nvPicPr>
        <p:blipFill rotWithShape="1">
          <a:blip r:embed="rId3"/>
          <a:srcRect l="30416" t="6779" r="31449" b="5085"/>
          <a:stretch/>
        </p:blipFill>
        <p:spPr>
          <a:xfrm>
            <a:off x="3124200" y="-76200"/>
            <a:ext cx="6096000" cy="7695093"/>
          </a:xfrm>
          <a:prstGeom prst="rect">
            <a:avLst/>
          </a:prstGeom>
        </p:spPr>
      </p:pic>
    </p:spTree>
    <p:extLst>
      <p:ext uri="{BB962C8B-B14F-4D97-AF65-F5344CB8AC3E}">
        <p14:creationId xmlns:p14="http://schemas.microsoft.com/office/powerpoint/2010/main" val="631551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Leapfrog Group</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BA9B540C-44DA-4F69-89C9-7C84606640D3}" type="slidenum">
              <a:rPr lang="en-US" smtClean="0"/>
              <a:pPr/>
              <a:t>2</a:t>
            </a:fld>
            <a:endParaRPr lang="en-US"/>
          </a:p>
        </p:txBody>
      </p:sp>
      <p:sp>
        <p:nvSpPr>
          <p:cNvPr id="6" name="Content Placeholder 5"/>
          <p:cNvSpPr>
            <a:spLocks noGrp="1"/>
          </p:cNvSpPr>
          <p:nvPr>
            <p:ph sz="quarter" idx="1"/>
          </p:nvPr>
        </p:nvSpPr>
        <p:spPr>
          <a:xfrm>
            <a:off x="609600" y="1524000"/>
            <a:ext cx="8153400" cy="4495800"/>
          </a:xfrm>
        </p:spPr>
        <p:txBody>
          <a:bodyPr>
            <a:normAutofit/>
          </a:bodyPr>
          <a:lstStyle/>
          <a:p>
            <a:pPr>
              <a:spcBef>
                <a:spcPts val="0"/>
              </a:spcBef>
            </a:pPr>
            <a:r>
              <a:rPr lang="en-US" sz="2000" dirty="0"/>
              <a:t>Founded by purchasers in 2000 in response to 1999 IOM Report </a:t>
            </a:r>
            <a:r>
              <a:rPr lang="en-US" sz="2000" i="1" dirty="0"/>
              <a:t>To Err is Human</a:t>
            </a:r>
          </a:p>
          <a:p>
            <a:pPr>
              <a:spcBef>
                <a:spcPts val="0"/>
              </a:spcBef>
            </a:pPr>
            <a:r>
              <a:rPr lang="en-US" sz="2000" dirty="0" smtClean="0"/>
              <a:t>Purchaser-driven nonprofit publicly reporting on hospital quality and safety</a:t>
            </a:r>
          </a:p>
          <a:p>
            <a:pPr>
              <a:spcBef>
                <a:spcPts val="0"/>
              </a:spcBef>
            </a:pPr>
            <a:r>
              <a:rPr lang="en-US" sz="2000" dirty="0" smtClean="0"/>
              <a:t>Works at the regional level through regional rollouts and as well as the national level</a:t>
            </a:r>
          </a:p>
          <a:p>
            <a:pPr marL="0" indent="0">
              <a:spcBef>
                <a:spcPts val="1800"/>
              </a:spcBef>
              <a:buNone/>
            </a:pPr>
            <a:endParaRPr lang="en-US" dirty="0" smtClean="0"/>
          </a:p>
        </p:txBody>
      </p:sp>
      <p:pic>
        <p:nvPicPr>
          <p:cNvPr id="3" name="Picture 2" descr="http://gocouponz.com/wp-content/uploads/2013/12/boeing-logo-441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51" y="4191000"/>
            <a:ext cx="3276600" cy="2128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girlsincatlanta.org/wp-content/uploads/General_Electri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581399"/>
            <a:ext cx="1070425" cy="10704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hepherdspiehole.typepad.com/.a/6a0167621b7ded970b019b00774e33970c-p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655787"/>
            <a:ext cx="1070425" cy="10704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ttgasia.com/javascript/FCKeditor/editor/filemanager/userfiles/image/editors%20pick/2%20Marriott%20logo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1582" y="4919428"/>
            <a:ext cx="3145761" cy="6717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moillusions.com/wp-content/uploads/2006/05/fedex_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5579360"/>
            <a:ext cx="2556278" cy="10763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5800" y="6083416"/>
            <a:ext cx="733044" cy="692693"/>
          </a:xfrm>
          <a:prstGeom prst="rect">
            <a:avLst/>
          </a:prstGeom>
        </p:spPr>
      </p:pic>
    </p:spTree>
    <p:extLst>
      <p:ext uri="{BB962C8B-B14F-4D97-AF65-F5344CB8AC3E}">
        <p14:creationId xmlns:p14="http://schemas.microsoft.com/office/powerpoint/2010/main" val="2129867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Calculating Waste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20</a:t>
            </a:fld>
            <a:endParaRPr lang="en-US"/>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524" r="28691" b="10762"/>
          <a:stretch/>
        </p:blipFill>
        <p:spPr bwMode="auto">
          <a:xfrm>
            <a:off x="381000" y="1676400"/>
            <a:ext cx="7482593" cy="4572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315200" y="1828800"/>
            <a:ext cx="1600200" cy="1600200"/>
          </a:xfrm>
        </p:spPr>
      </p:pic>
    </p:spTree>
    <p:extLst>
      <p:ext uri="{BB962C8B-B14F-4D97-AF65-F5344CB8AC3E}">
        <p14:creationId xmlns:p14="http://schemas.microsoft.com/office/powerpoint/2010/main" val="2051124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21</a:t>
            </a:fld>
            <a:endParaRPr lang="en-US"/>
          </a:p>
        </p:txBody>
      </p:sp>
      <p:sp>
        <p:nvSpPr>
          <p:cNvPr id="4" name="Content Placeholder 3"/>
          <p:cNvSpPr>
            <a:spLocks noGrp="1"/>
          </p:cNvSpPr>
          <p:nvPr>
            <p:ph sz="quarter" idx="1"/>
          </p:nvPr>
        </p:nvSpPr>
        <p:spPr/>
        <p:txBody>
          <a:bodyPr>
            <a:normAutofit lnSpcReduction="10000"/>
          </a:bodyPr>
          <a:lstStyle/>
          <a:p>
            <a:r>
              <a:rPr lang="en-US" sz="2000" dirty="0" smtClean="0"/>
              <a:t>Launch of on site Survey verification &amp; quality improvement tools from DHG</a:t>
            </a:r>
          </a:p>
          <a:p>
            <a:r>
              <a:rPr lang="en-US" sz="2000" dirty="0" smtClean="0"/>
              <a:t>New state of the art Survey platform and Leapfrog website</a:t>
            </a:r>
          </a:p>
          <a:p>
            <a:r>
              <a:rPr lang="en-US" sz="2000" dirty="0" smtClean="0"/>
              <a:t>Review of surgery reporting: outcomes, volume, overuse </a:t>
            </a:r>
          </a:p>
          <a:p>
            <a:r>
              <a:rPr lang="en-US" sz="2000" dirty="0" smtClean="0"/>
              <a:t>Business Roundtable engagement/initiatives</a:t>
            </a:r>
          </a:p>
          <a:p>
            <a:r>
              <a:rPr lang="en-US" sz="2000" dirty="0" smtClean="0"/>
              <a:t>Actionable tools for value (for purchasers and hospitals)</a:t>
            </a:r>
          </a:p>
          <a:p>
            <a:r>
              <a:rPr lang="en-US" sz="2000" dirty="0" smtClean="0"/>
              <a:t>Completed long range strategic plan, including consideration of rating/collecting data on:</a:t>
            </a:r>
          </a:p>
          <a:p>
            <a:pPr lvl="1"/>
            <a:r>
              <a:rPr lang="en-US" sz="1700" dirty="0" smtClean="0"/>
              <a:t>Outpatient surgery and ambulatory surgical centers</a:t>
            </a:r>
          </a:p>
          <a:p>
            <a:pPr lvl="1"/>
            <a:r>
              <a:rPr lang="en-US" sz="1700" dirty="0" smtClean="0"/>
              <a:t>Physicians</a:t>
            </a:r>
          </a:p>
          <a:p>
            <a:pPr lvl="1"/>
            <a:r>
              <a:rPr lang="en-US" sz="1700" dirty="0" smtClean="0"/>
              <a:t>Surgeons</a:t>
            </a:r>
          </a:p>
          <a:p>
            <a:pPr lvl="1"/>
            <a:r>
              <a:rPr lang="en-US" sz="1700" dirty="0" smtClean="0"/>
              <a:t>Health systems</a:t>
            </a:r>
          </a:p>
          <a:p>
            <a:pPr lvl="1"/>
            <a:r>
              <a:rPr lang="en-US" sz="1700" dirty="0" smtClean="0"/>
              <a:t>VA hospitals</a:t>
            </a:r>
          </a:p>
          <a:p>
            <a:pPr marL="365760" lvl="1" indent="0">
              <a:buNone/>
            </a:pPr>
            <a:endParaRPr lang="en-US" sz="1700" dirty="0" smtClean="0"/>
          </a:p>
          <a:p>
            <a:pPr lvl="1"/>
            <a:endParaRPr lang="en-US" sz="1700" dirty="0"/>
          </a:p>
          <a:p>
            <a:pPr lvl="1"/>
            <a:endParaRPr lang="en-US" sz="1700" dirty="0" smtClean="0"/>
          </a:p>
          <a:p>
            <a:endParaRPr lang="en-US" dirty="0" smtClean="0"/>
          </a:p>
          <a:p>
            <a:endParaRPr lang="en-US" dirty="0"/>
          </a:p>
        </p:txBody>
      </p:sp>
    </p:spTree>
    <p:extLst>
      <p:ext uri="{BB962C8B-B14F-4D97-AF65-F5344CB8AC3E}">
        <p14:creationId xmlns:p14="http://schemas.microsoft.com/office/powerpoint/2010/main" val="3536566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Contacts/Resources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22</a:t>
            </a:fld>
            <a:endParaRPr lang="en-US"/>
          </a:p>
        </p:txBody>
      </p:sp>
      <p:sp>
        <p:nvSpPr>
          <p:cNvPr id="4" name="Content Placeholder 3"/>
          <p:cNvSpPr>
            <a:spLocks noGrp="1"/>
          </p:cNvSpPr>
          <p:nvPr>
            <p:ph sz="quarter" idx="1"/>
          </p:nvPr>
        </p:nvSpPr>
        <p:spPr/>
        <p:txBody>
          <a:bodyPr/>
          <a:lstStyle/>
          <a:p>
            <a:pPr marL="0" indent="0">
              <a:buNone/>
            </a:pPr>
            <a:r>
              <a:rPr lang="en-US" sz="2000" dirty="0"/>
              <a:t>The Leapfrog Group (@</a:t>
            </a:r>
            <a:r>
              <a:rPr lang="en-US" sz="2000" dirty="0" err="1"/>
              <a:t>LeapfrogGroup</a:t>
            </a:r>
            <a:r>
              <a:rPr lang="en-US" sz="2000" dirty="0"/>
              <a:t>): </a:t>
            </a:r>
            <a:r>
              <a:rPr lang="en-US" sz="2000" dirty="0">
                <a:hlinkClick r:id="rId3"/>
              </a:rPr>
              <a:t>www.LeapfrogGroup.org</a:t>
            </a:r>
            <a:endParaRPr lang="en-US" sz="2000" dirty="0"/>
          </a:p>
          <a:p>
            <a:pPr marL="0" indent="0">
              <a:buNone/>
            </a:pPr>
            <a:r>
              <a:rPr lang="en-US" sz="2000" dirty="0"/>
              <a:t>Hospital Safety Score: </a:t>
            </a:r>
            <a:r>
              <a:rPr lang="en-US" sz="2000" dirty="0">
                <a:hlinkClick r:id="rId4"/>
              </a:rPr>
              <a:t>www.HospitalSafetyScore.org</a:t>
            </a:r>
            <a:r>
              <a:rPr lang="en-US" sz="2000" dirty="0"/>
              <a:t> </a:t>
            </a:r>
          </a:p>
          <a:p>
            <a:endParaRPr lang="en-US" sz="2000" dirty="0"/>
          </a:p>
          <a:p>
            <a:pPr marL="0" indent="0">
              <a:buNone/>
            </a:pPr>
            <a:r>
              <a:rPr lang="en-US" sz="2000" dirty="0"/>
              <a:t>Leah Binder </a:t>
            </a:r>
            <a:r>
              <a:rPr lang="en-US" sz="2000" dirty="0" smtClean="0"/>
              <a:t>(@</a:t>
            </a:r>
            <a:r>
              <a:rPr lang="en-US" sz="2000" dirty="0" err="1"/>
              <a:t>LeahBinder</a:t>
            </a:r>
            <a:r>
              <a:rPr lang="en-US" sz="2000" dirty="0"/>
              <a:t>)</a:t>
            </a:r>
          </a:p>
          <a:p>
            <a:pPr lvl="1"/>
            <a:r>
              <a:rPr lang="en-US" sz="2000" dirty="0"/>
              <a:t>Lbinder@LeapfrogGroup.org</a:t>
            </a:r>
          </a:p>
          <a:p>
            <a:pPr lvl="1"/>
            <a:r>
              <a:rPr lang="en-US" sz="2000" dirty="0"/>
              <a:t>202-292-6713</a:t>
            </a:r>
          </a:p>
          <a:p>
            <a:pPr marL="365760" lvl="1" indent="0">
              <a:buNone/>
            </a:pPr>
            <a:endParaRPr lang="en-US" sz="2000" dirty="0"/>
          </a:p>
          <a:p>
            <a:pPr marL="0" indent="0">
              <a:buNone/>
            </a:pPr>
            <a:r>
              <a:rPr lang="en-US" sz="2000" dirty="0">
                <a:hlinkClick r:id="rId5"/>
              </a:rPr>
              <a:t>www.forbes.com/sites/leahbinder/</a:t>
            </a:r>
            <a:endParaRPr lang="en-US" sz="2000" dirty="0"/>
          </a:p>
          <a:p>
            <a:pPr marL="0" indent="0">
              <a:buNone/>
            </a:pPr>
            <a:r>
              <a:rPr lang="en-US" sz="2000" dirty="0">
                <a:hlinkClick r:id="rId6"/>
              </a:rPr>
              <a:t>www.huffingtonpost.com/leah-binder/</a:t>
            </a:r>
            <a:r>
              <a:rPr lang="en-US" sz="2000" dirty="0"/>
              <a:t> </a:t>
            </a:r>
          </a:p>
          <a:p>
            <a:pPr marL="0" indent="0">
              <a:buNone/>
            </a:pPr>
            <a:r>
              <a:rPr lang="en-US" sz="2000" dirty="0">
                <a:hlinkClick r:id="rId7"/>
              </a:rPr>
              <a:t>http://blogs.wsj.com/experts/tag/leah-binder</a:t>
            </a:r>
            <a:r>
              <a:rPr lang="en-US" sz="2000" dirty="0" smtClean="0">
                <a:hlinkClick r:id="rId7"/>
              </a:rPr>
              <a:t>/</a:t>
            </a:r>
            <a:r>
              <a:rPr lang="en-US" sz="2000" dirty="0" smtClean="0"/>
              <a:t> </a:t>
            </a:r>
            <a:endParaRPr lang="en-US" dirty="0"/>
          </a:p>
        </p:txBody>
      </p:sp>
    </p:spTree>
    <p:extLst>
      <p:ext uri="{BB962C8B-B14F-4D97-AF65-F5344CB8AC3E}">
        <p14:creationId xmlns:p14="http://schemas.microsoft.com/office/powerpoint/2010/main" val="827452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Main Initiatives</a:t>
            </a:r>
            <a:endParaRPr lang="en-US" dirty="0"/>
          </a:p>
        </p:txBody>
      </p:sp>
      <p:sp>
        <p:nvSpPr>
          <p:cNvPr id="5" name="Slide Number Placeholder 4"/>
          <p:cNvSpPr>
            <a:spLocks noGrp="1"/>
          </p:cNvSpPr>
          <p:nvPr>
            <p:ph type="sldNum" sz="quarter" idx="16"/>
          </p:nvPr>
        </p:nvSpPr>
        <p:spPr/>
        <p:txBody>
          <a:bodyPr>
            <a:normAutofit fontScale="85000" lnSpcReduction="20000"/>
          </a:bodyPr>
          <a:lstStyle/>
          <a:p>
            <a:fld id="{BA9B540C-44DA-4F69-89C9-7C84606640D3}" type="slidenum">
              <a:rPr lang="en-US" smtClean="0"/>
              <a:pPr/>
              <a:t>3</a:t>
            </a:fld>
            <a:endParaRPr lang="en-US"/>
          </a:p>
        </p:txBody>
      </p:sp>
      <p:sp>
        <p:nvSpPr>
          <p:cNvPr id="6" name="Text Placeholder 5"/>
          <p:cNvSpPr>
            <a:spLocks noGrp="1"/>
          </p:cNvSpPr>
          <p:nvPr>
            <p:ph type="body" sz="quarter" idx="1"/>
          </p:nvPr>
        </p:nvSpPr>
        <p:spPr/>
        <p:txBody>
          <a:bodyPr/>
          <a:lstStyle/>
          <a:p>
            <a:r>
              <a:rPr lang="en-US" dirty="0" smtClean="0"/>
              <a:t>Launched 2001</a:t>
            </a:r>
            <a:endParaRPr lang="en-US" dirty="0"/>
          </a:p>
        </p:txBody>
      </p:sp>
      <p:sp>
        <p:nvSpPr>
          <p:cNvPr id="7" name="Text Placeholder 6"/>
          <p:cNvSpPr>
            <a:spLocks noGrp="1"/>
          </p:cNvSpPr>
          <p:nvPr>
            <p:ph type="body" sz="quarter" idx="3"/>
          </p:nvPr>
        </p:nvSpPr>
        <p:spPr/>
        <p:txBody>
          <a:bodyPr/>
          <a:lstStyle/>
          <a:p>
            <a:r>
              <a:rPr lang="en-US" dirty="0" smtClean="0"/>
              <a:t>Launched 2012</a:t>
            </a:r>
            <a:endParaRPr lang="en-US" dirty="0"/>
          </a:p>
        </p:txBody>
      </p:sp>
      <p:pic>
        <p:nvPicPr>
          <p:cNvPr id="8" name="Content Placeholder 4"/>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876800" y="2772230"/>
            <a:ext cx="3810000" cy="2856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4"/>
          <p:cNvPicPr>
            <a:picLocks noGrp="1" noChangeAspect="1"/>
          </p:cNvPicPr>
          <p:nvPr>
            <p:ph sz="quarter" idx="2"/>
          </p:nvPr>
        </p:nvPicPr>
        <p:blipFill rotWithShape="1">
          <a:blip r:embed="rId3"/>
          <a:srcRect l="30415" t="23120" r="32402" b="28193"/>
          <a:stretch/>
        </p:blipFill>
        <p:spPr>
          <a:xfrm>
            <a:off x="609600" y="2785990"/>
            <a:ext cx="3886200" cy="2862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613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1664: All Time Record</a:t>
            </a:r>
            <a:endParaRPr lang="en-US" b="1"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4</a:t>
            </a:fld>
            <a:endParaRPr lang="en-US"/>
          </a:p>
        </p:txBody>
      </p:sp>
      <p:pic>
        <p:nvPicPr>
          <p:cNvPr id="5" name="Content Placeholder 4"/>
          <p:cNvPicPr>
            <a:picLocks noGrp="1" noChangeAspect="1"/>
          </p:cNvPicPr>
          <p:nvPr>
            <p:ph sz="quarter" idx="1"/>
          </p:nvPr>
        </p:nvPicPr>
        <p:blipFill rotWithShape="1">
          <a:blip r:embed="rId3"/>
          <a:srcRect l="30415" t="22704" r="32402" b="28193"/>
          <a:stretch/>
        </p:blipFill>
        <p:spPr>
          <a:xfrm>
            <a:off x="533400" y="1572927"/>
            <a:ext cx="7162800" cy="5320840"/>
          </a:xfrm>
          <a:prstGeom prst="rect">
            <a:avLst/>
          </a:prstGeom>
        </p:spPr>
      </p:pic>
    </p:spTree>
    <p:extLst>
      <p:ext uri="{BB962C8B-B14F-4D97-AF65-F5344CB8AC3E}">
        <p14:creationId xmlns:p14="http://schemas.microsoft.com/office/powerpoint/2010/main" val="203278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Leapfrog </a:t>
            </a:r>
            <a:endParaRPr lang="en-US" dirty="0"/>
          </a:p>
        </p:txBody>
      </p:sp>
      <p:sp>
        <p:nvSpPr>
          <p:cNvPr id="4" name="Content Placeholder 3"/>
          <p:cNvSpPr>
            <a:spLocks noGrp="1"/>
          </p:cNvSpPr>
          <p:nvPr>
            <p:ph sz="quarter" idx="2"/>
          </p:nvPr>
        </p:nvSpPr>
        <p:spPr/>
        <p:txBody>
          <a:bodyPr>
            <a:normAutofit/>
          </a:bodyPr>
          <a:lstStyle/>
          <a:p>
            <a:r>
              <a:rPr lang="en-US" sz="2000" dirty="0"/>
              <a:t>Pay for value programs</a:t>
            </a:r>
          </a:p>
          <a:p>
            <a:r>
              <a:rPr lang="en-US" sz="2000" dirty="0"/>
              <a:t>Contract negotiations</a:t>
            </a:r>
          </a:p>
          <a:p>
            <a:r>
              <a:rPr lang="en-US" sz="2000" dirty="0"/>
              <a:t>Benefits design strategies</a:t>
            </a:r>
          </a:p>
          <a:p>
            <a:r>
              <a:rPr lang="en-US" sz="2000" dirty="0"/>
              <a:t>Employee </a:t>
            </a:r>
            <a:r>
              <a:rPr lang="en-US" sz="2000" dirty="0" smtClean="0"/>
              <a:t>engagement</a:t>
            </a:r>
            <a:endParaRPr lang="en-US" sz="2000" dirty="0"/>
          </a:p>
        </p:txBody>
      </p:sp>
      <p:sp>
        <p:nvSpPr>
          <p:cNvPr id="7" name="Content Placeholder 6"/>
          <p:cNvSpPr>
            <a:spLocks noGrp="1"/>
          </p:cNvSpPr>
          <p:nvPr>
            <p:ph sz="quarter" idx="4"/>
          </p:nvPr>
        </p:nvSpPr>
        <p:spPr/>
        <p:txBody>
          <a:bodyPr>
            <a:normAutofit fontScale="77500" lnSpcReduction="20000"/>
          </a:bodyPr>
          <a:lstStyle/>
          <a:p>
            <a:r>
              <a:rPr lang="en-US" smtClean="0"/>
              <a:t>Meet demands for value</a:t>
            </a:r>
          </a:p>
          <a:p>
            <a:r>
              <a:rPr lang="en-US" dirty="0" smtClean="0"/>
              <a:t>National </a:t>
            </a:r>
            <a:r>
              <a:rPr lang="en-US" dirty="0" smtClean="0"/>
              <a:t>benchmarking</a:t>
            </a:r>
          </a:p>
          <a:p>
            <a:r>
              <a:rPr lang="en-US" dirty="0" smtClean="0"/>
              <a:t>Quality improvement, including reaching for highly competitive performance (</a:t>
            </a:r>
            <a:r>
              <a:rPr lang="en-US" dirty="0" err="1" smtClean="0"/>
              <a:t>ie</a:t>
            </a:r>
            <a:r>
              <a:rPr lang="en-US" dirty="0" smtClean="0"/>
              <a:t> Baldridge journey)</a:t>
            </a:r>
          </a:p>
          <a:p>
            <a:r>
              <a:rPr lang="en-US" dirty="0" smtClean="0"/>
              <a:t>Gold standard for demonstrating transparency</a:t>
            </a:r>
          </a:p>
          <a:p>
            <a:r>
              <a:rPr lang="en-US" dirty="0" smtClean="0"/>
              <a:t>Direct relationships with employers/purchasers</a:t>
            </a:r>
          </a:p>
          <a:p>
            <a:pPr marL="0" indent="0">
              <a:buNone/>
            </a:pPr>
            <a:endParaRPr lang="en-US" dirty="0"/>
          </a:p>
        </p:txBody>
      </p:sp>
      <p:sp>
        <p:nvSpPr>
          <p:cNvPr id="3" name="Slide Number Placeholder 2"/>
          <p:cNvSpPr>
            <a:spLocks noGrp="1"/>
          </p:cNvSpPr>
          <p:nvPr>
            <p:ph type="sldNum" sz="quarter" idx="16"/>
          </p:nvPr>
        </p:nvSpPr>
        <p:spPr/>
        <p:txBody>
          <a:bodyPr>
            <a:normAutofit fontScale="85000" lnSpcReduction="20000"/>
          </a:bodyPr>
          <a:lstStyle/>
          <a:p>
            <a:fld id="{BA9B540C-44DA-4F69-89C9-7C84606640D3}" type="slidenum">
              <a:rPr lang="en-US" smtClean="0"/>
              <a:pPr/>
              <a:t>5</a:t>
            </a:fld>
            <a:endParaRPr lang="en-US"/>
          </a:p>
        </p:txBody>
      </p:sp>
      <p:sp>
        <p:nvSpPr>
          <p:cNvPr id="5" name="Text Placeholder 4"/>
          <p:cNvSpPr>
            <a:spLocks noGrp="1"/>
          </p:cNvSpPr>
          <p:nvPr>
            <p:ph type="body" sz="quarter" idx="1"/>
          </p:nvPr>
        </p:nvSpPr>
        <p:spPr/>
        <p:txBody>
          <a:bodyPr/>
          <a:lstStyle/>
          <a:p>
            <a:r>
              <a:rPr lang="en-US" dirty="0" smtClean="0"/>
              <a:t>Purchasers</a:t>
            </a:r>
            <a:endParaRPr lang="en-US" dirty="0"/>
          </a:p>
        </p:txBody>
      </p:sp>
      <p:sp>
        <p:nvSpPr>
          <p:cNvPr id="6" name="Text Placeholder 5"/>
          <p:cNvSpPr>
            <a:spLocks noGrp="1"/>
          </p:cNvSpPr>
          <p:nvPr>
            <p:ph type="body" sz="quarter" idx="3"/>
          </p:nvPr>
        </p:nvSpPr>
        <p:spPr/>
        <p:txBody>
          <a:bodyPr/>
          <a:lstStyle/>
          <a:p>
            <a:r>
              <a:rPr lang="en-US" dirty="0" smtClean="0"/>
              <a:t>Hospitals</a:t>
            </a:r>
            <a:endParaRPr lang="en-US" dirty="0"/>
          </a:p>
        </p:txBody>
      </p:sp>
    </p:spTree>
    <p:extLst>
      <p:ext uri="{BB962C8B-B14F-4D97-AF65-F5344CB8AC3E}">
        <p14:creationId xmlns:p14="http://schemas.microsoft.com/office/powerpoint/2010/main" val="686319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17901"/>
            <a:ext cx="9144000" cy="3340099"/>
          </a:xfrm>
        </p:spPr>
        <p:txBody>
          <a:bodyPr/>
          <a:lstStyle/>
          <a:p>
            <a:endParaRPr lang="en-US" dirty="0"/>
          </a:p>
        </p:txBody>
      </p:sp>
      <p:pic>
        <p:nvPicPr>
          <p:cNvPr id="3" name="Content Placeholder 4"/>
          <p:cNvPicPr>
            <a:picLocks noGrp="1" noChangeAspect="1"/>
          </p:cNvPicPr>
          <p:nvPr>
            <p:ph sz="quarter" idx="1"/>
          </p:nvPr>
        </p:nvPicPr>
        <p:blipFill rotWithShape="1">
          <a:blip r:embed="rId2"/>
          <a:srcRect l="35964" t="29433" r="19961" b="12863"/>
          <a:stretch/>
        </p:blipFill>
        <p:spPr>
          <a:xfrm>
            <a:off x="2245794" y="3505200"/>
            <a:ext cx="4552770" cy="3352800"/>
          </a:xfrm>
          <a:prstGeom prst="rect">
            <a:avLst/>
          </a:prstGeom>
        </p:spPr>
      </p:pic>
    </p:spTree>
    <p:extLst>
      <p:ext uri="{BB962C8B-B14F-4D97-AF65-F5344CB8AC3E}">
        <p14:creationId xmlns:p14="http://schemas.microsoft.com/office/powerpoint/2010/main" val="2607519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the Verification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7</a:t>
            </a:fld>
            <a:endParaRPr lang="en-US"/>
          </a:p>
        </p:txBody>
      </p:sp>
      <p:sp>
        <p:nvSpPr>
          <p:cNvPr id="4" name="Content Placeholder 3"/>
          <p:cNvSpPr>
            <a:spLocks noGrp="1"/>
          </p:cNvSpPr>
          <p:nvPr>
            <p:ph sz="quarter" idx="1"/>
          </p:nvPr>
        </p:nvSpPr>
        <p:spPr/>
        <p:txBody>
          <a:bodyPr/>
          <a:lstStyle/>
          <a:p>
            <a:pPr marL="514350" indent="-514350">
              <a:buFont typeface="+mj-lt"/>
              <a:buAutoNum type="arabicPeriod"/>
            </a:pPr>
            <a:r>
              <a:rPr lang="en-US" dirty="0" smtClean="0"/>
              <a:t>Verify on site at hospitals the reliability of data reported to the Leapfrog Hospital Survey</a:t>
            </a:r>
          </a:p>
          <a:p>
            <a:pPr lvl="2">
              <a:buFont typeface="Wingdings" panose="05000000000000000000" pitchFamily="2" charset="2"/>
              <a:buChar char="Ø"/>
            </a:pPr>
            <a:r>
              <a:rPr lang="en-US" dirty="0" smtClean="0"/>
              <a:t>Expands validity beyond current intensive desk review process.</a:t>
            </a:r>
          </a:p>
          <a:p>
            <a:pPr marL="514350" indent="-514350">
              <a:buFont typeface="+mj-lt"/>
              <a:buAutoNum type="arabicPeriod"/>
            </a:pPr>
            <a:r>
              <a:rPr lang="en-US" dirty="0"/>
              <a:t>Support innovations in quality improvement</a:t>
            </a:r>
          </a:p>
          <a:p>
            <a:pPr marL="0" indent="0">
              <a:buNone/>
            </a:pPr>
            <a:endParaRPr lang="en-US" dirty="0"/>
          </a:p>
        </p:txBody>
      </p:sp>
    </p:spTree>
    <p:extLst>
      <p:ext uri="{BB962C8B-B14F-4D97-AF65-F5344CB8AC3E}">
        <p14:creationId xmlns:p14="http://schemas.microsoft.com/office/powerpoint/2010/main" val="3055831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Key </a:t>
            </a:r>
            <a:r>
              <a:rPr lang="en-US" sz="3200" b="1" dirty="0" smtClean="0"/>
              <a:t>Questions Answered in Pilot </a:t>
            </a:r>
            <a:r>
              <a:rPr lang="en-US" sz="3200" b="1" dirty="0"/>
              <a:t>Verification</a:t>
            </a:r>
          </a:p>
        </p:txBody>
      </p:sp>
      <p:graphicFrame>
        <p:nvGraphicFramePr>
          <p:cNvPr id="6" name="Table 5"/>
          <p:cNvGraphicFramePr>
            <a:graphicFrameLocks noGrp="1"/>
          </p:cNvGraphicFramePr>
          <p:nvPr>
            <p:extLst>
              <p:ext uri="{D42A27DB-BD31-4B8C-83A1-F6EECF244321}">
                <p14:modId xmlns:p14="http://schemas.microsoft.com/office/powerpoint/2010/main" val="836922729"/>
              </p:ext>
            </p:extLst>
          </p:nvPr>
        </p:nvGraphicFramePr>
        <p:xfrm>
          <a:off x="206828" y="1118754"/>
          <a:ext cx="8730343" cy="4754275"/>
        </p:xfrm>
        <a:graphic>
          <a:graphicData uri="http://schemas.openxmlformats.org/drawingml/2006/table">
            <a:tbl>
              <a:tblPr bandRow="1">
                <a:tableStyleId>{BC89EF96-8CEA-46FF-86C4-4CE0E7609802}</a:tableStyleId>
              </a:tblPr>
              <a:tblGrid>
                <a:gridCol w="7273637"/>
                <a:gridCol w="1456706"/>
              </a:tblGrid>
              <a:tr h="950855">
                <a:tc>
                  <a:txBody>
                    <a:bodyPr/>
                    <a:lstStyle/>
                    <a:p>
                      <a:r>
                        <a:rPr lang="en-US" sz="1800" kern="1200" dirty="0" smtClean="0">
                          <a:solidFill>
                            <a:schemeClr val="tx1">
                              <a:lumMod val="50000"/>
                              <a:lumOff val="50000"/>
                            </a:schemeClr>
                          </a:solidFill>
                          <a:effectLst/>
                          <a:latin typeface="+mn-lt"/>
                          <a:ea typeface="+mn-ea"/>
                          <a:cs typeface="+mn-cs"/>
                        </a:rPr>
                        <a:t>Are the survey responses accurate and does the verification promote greater accuracy?</a:t>
                      </a:r>
                      <a:endParaRPr lang="en-US" sz="1800" b="0" dirty="0">
                        <a:solidFill>
                          <a:schemeClr val="tx1">
                            <a:lumMod val="50000"/>
                            <a:lumOff val="50000"/>
                          </a:schemeClr>
                        </a:solidFill>
                      </a:endParaRPr>
                    </a:p>
                  </a:txBody>
                  <a:tcPr anchor="ctr"/>
                </a:tc>
                <a:tc>
                  <a:txBody>
                    <a:bodyPr/>
                    <a:lstStyle/>
                    <a:p>
                      <a:pPr algn="ctr"/>
                      <a:r>
                        <a:rPr lang="en-US" sz="1800" b="1" i="1" dirty="0" smtClean="0">
                          <a:solidFill>
                            <a:schemeClr val="tx1">
                              <a:lumMod val="50000"/>
                              <a:lumOff val="50000"/>
                            </a:schemeClr>
                          </a:solidFill>
                        </a:rPr>
                        <a:t>YES</a:t>
                      </a:r>
                      <a:endParaRPr lang="en-US" sz="1800" b="0" i="1" dirty="0">
                        <a:solidFill>
                          <a:schemeClr val="tx1">
                            <a:lumMod val="50000"/>
                            <a:lumOff val="50000"/>
                          </a:schemeClr>
                        </a:solidFill>
                      </a:endParaRPr>
                    </a:p>
                  </a:txBody>
                  <a:tcPr anchor="ctr"/>
                </a:tc>
              </a:tr>
              <a:tr h="9508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dirty="0" smtClean="0">
                          <a:solidFill>
                            <a:schemeClr val="tx1">
                              <a:lumMod val="50000"/>
                              <a:lumOff val="50000"/>
                            </a:schemeClr>
                          </a:solidFill>
                        </a:rPr>
                        <a:t>Can we reliably verify survey responses using a</a:t>
                      </a:r>
                      <a:r>
                        <a:rPr lang="en-US" sz="1800" b="0" baseline="0" dirty="0" smtClean="0">
                          <a:solidFill>
                            <a:schemeClr val="tx1">
                              <a:lumMod val="50000"/>
                              <a:lumOff val="50000"/>
                            </a:schemeClr>
                          </a:solidFill>
                        </a:rPr>
                        <a:t> shorter half-day, </a:t>
                      </a:r>
                      <a:r>
                        <a:rPr lang="en-US" sz="1800" b="0" dirty="0" smtClean="0">
                          <a:solidFill>
                            <a:schemeClr val="tx1">
                              <a:lumMod val="50000"/>
                              <a:lumOff val="50000"/>
                            </a:schemeClr>
                          </a:solidFill>
                        </a:rPr>
                        <a:t>on-site verification protocol?</a:t>
                      </a:r>
                      <a:endParaRPr lang="en-US" sz="1800" kern="1200" dirty="0" smtClean="0">
                        <a:solidFill>
                          <a:schemeClr val="tx1">
                            <a:lumMod val="50000"/>
                            <a:lumOff val="50000"/>
                          </a:schemeClr>
                        </a:solidFill>
                        <a:effectLst/>
                        <a:latin typeface="+mn-lt"/>
                        <a:ea typeface="+mn-ea"/>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i="1" dirty="0" smtClean="0">
                          <a:solidFill>
                            <a:schemeClr val="tx1">
                              <a:lumMod val="50000"/>
                              <a:lumOff val="50000"/>
                            </a:schemeClr>
                          </a:solidFill>
                        </a:rPr>
                        <a:t>YES</a:t>
                      </a:r>
                      <a:endParaRPr lang="en-US" sz="1800" b="0" i="1" dirty="0" smtClean="0">
                        <a:solidFill>
                          <a:schemeClr val="tx1">
                            <a:lumMod val="50000"/>
                            <a:lumOff val="50000"/>
                          </a:schemeClr>
                        </a:solidFill>
                      </a:endParaRPr>
                    </a:p>
                  </a:txBody>
                  <a:tcPr anchor="ctr"/>
                </a:tc>
              </a:tr>
              <a:tr h="9508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lumMod val="50000"/>
                              <a:lumOff val="50000"/>
                            </a:schemeClr>
                          </a:solidFill>
                        </a:rPr>
                        <a:t>Can we ease the administrative burden for hospitals</a:t>
                      </a:r>
                      <a:r>
                        <a:rPr lang="en-US" sz="1800" baseline="0" dirty="0" smtClean="0">
                          <a:solidFill>
                            <a:schemeClr val="tx1">
                              <a:lumMod val="50000"/>
                              <a:lumOff val="50000"/>
                            </a:schemeClr>
                          </a:solidFill>
                        </a:rPr>
                        <a:t> by providing a binder to aid in collection of documentation and preparation for the verification?</a:t>
                      </a:r>
                      <a:endParaRPr lang="en-US" sz="1800" dirty="0" smtClean="0">
                        <a:solidFill>
                          <a:schemeClr val="tx1">
                            <a:lumMod val="50000"/>
                            <a:lumOff val="50000"/>
                          </a:schemeClr>
                        </a:solidFill>
                      </a:endParaRPr>
                    </a:p>
                  </a:txBody>
                  <a:tcPr anchor="ctr"/>
                </a:tc>
                <a:tc>
                  <a:txBody>
                    <a:bodyPr/>
                    <a:lstStyle/>
                    <a:p>
                      <a:pPr algn="ctr"/>
                      <a:r>
                        <a:rPr lang="en-US" sz="1800" b="1" i="1" dirty="0" smtClean="0">
                          <a:solidFill>
                            <a:schemeClr val="tx1">
                              <a:lumMod val="50000"/>
                              <a:lumOff val="50000"/>
                            </a:schemeClr>
                          </a:solidFill>
                        </a:rPr>
                        <a:t>YES</a:t>
                      </a:r>
                      <a:endParaRPr lang="en-US" sz="1800" b="0" i="1" dirty="0">
                        <a:solidFill>
                          <a:schemeClr val="tx1">
                            <a:lumMod val="50000"/>
                            <a:lumOff val="50000"/>
                          </a:schemeClr>
                        </a:solidFill>
                      </a:endParaRPr>
                    </a:p>
                  </a:txBody>
                  <a:tcPr anchor="ctr"/>
                </a:tc>
              </a:tr>
              <a:tr h="9508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lumMod val="50000"/>
                              <a:lumOff val="50000"/>
                            </a:schemeClr>
                          </a:solidFill>
                        </a:rPr>
                        <a:t>Do hospitals perceive</a:t>
                      </a:r>
                      <a:r>
                        <a:rPr lang="en-US" sz="1800" baseline="0" dirty="0" smtClean="0">
                          <a:solidFill>
                            <a:schemeClr val="tx1">
                              <a:lumMod val="50000"/>
                              <a:lumOff val="50000"/>
                            </a:schemeClr>
                          </a:solidFill>
                        </a:rPr>
                        <a:t> value in the on-site verification process?</a:t>
                      </a:r>
                      <a:endParaRPr lang="en-US" sz="1800" dirty="0" smtClean="0">
                        <a:solidFill>
                          <a:schemeClr val="tx1">
                            <a:lumMod val="50000"/>
                            <a:lumOff val="50000"/>
                          </a:schemeClr>
                        </a:solidFill>
                      </a:endParaRPr>
                    </a:p>
                  </a:txBody>
                  <a:tcPr anchor="ctr"/>
                </a:tc>
                <a:tc>
                  <a:txBody>
                    <a:bodyPr/>
                    <a:lstStyle/>
                    <a:p>
                      <a:pPr algn="ctr"/>
                      <a:r>
                        <a:rPr lang="en-US" sz="1800" b="1" i="1" dirty="0" smtClean="0">
                          <a:solidFill>
                            <a:schemeClr val="tx1">
                              <a:lumMod val="50000"/>
                              <a:lumOff val="50000"/>
                            </a:schemeClr>
                          </a:solidFill>
                        </a:rPr>
                        <a:t>YES</a:t>
                      </a:r>
                      <a:endParaRPr lang="en-US" sz="1800" b="0" i="1" dirty="0">
                        <a:solidFill>
                          <a:schemeClr val="tx1">
                            <a:lumMod val="50000"/>
                            <a:lumOff val="50000"/>
                          </a:schemeClr>
                        </a:solidFill>
                      </a:endParaRPr>
                    </a:p>
                  </a:txBody>
                  <a:tcPr anchor="ctr"/>
                </a:tc>
              </a:tr>
              <a:tr h="95085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lumMod val="50000"/>
                              <a:lumOff val="50000"/>
                            </a:schemeClr>
                          </a:solidFill>
                        </a:rPr>
                        <a:t>Should</a:t>
                      </a:r>
                      <a:r>
                        <a:rPr lang="en-US" sz="1800" baseline="0" dirty="0" smtClean="0">
                          <a:solidFill>
                            <a:schemeClr val="tx1">
                              <a:lumMod val="50000"/>
                              <a:lumOff val="50000"/>
                            </a:schemeClr>
                          </a:solidFill>
                        </a:rPr>
                        <a:t> we move forward with an expanded on-site verification program to randomly select even more hospitals next year?  </a:t>
                      </a:r>
                      <a:endParaRPr lang="en-US" sz="1800" dirty="0" smtClean="0">
                        <a:solidFill>
                          <a:schemeClr val="tx1">
                            <a:lumMod val="50000"/>
                            <a:lumOff val="50000"/>
                          </a:schemeClr>
                        </a:solidFill>
                      </a:endParaRPr>
                    </a:p>
                  </a:txBody>
                  <a:tcPr anchor="ctr"/>
                </a:tc>
                <a:tc>
                  <a:txBody>
                    <a:bodyPr/>
                    <a:lstStyle/>
                    <a:p>
                      <a:pPr algn="ctr"/>
                      <a:r>
                        <a:rPr lang="en-US" sz="1800" b="1" i="1" dirty="0" smtClean="0">
                          <a:solidFill>
                            <a:schemeClr val="tx1">
                              <a:lumMod val="50000"/>
                              <a:lumOff val="50000"/>
                            </a:schemeClr>
                          </a:solidFill>
                        </a:rPr>
                        <a:t>YES</a:t>
                      </a:r>
                      <a:endParaRPr lang="en-US" sz="1800" b="0" i="1" dirty="0">
                        <a:solidFill>
                          <a:schemeClr val="tx1">
                            <a:lumMod val="50000"/>
                            <a:lumOff val="50000"/>
                          </a:schemeClr>
                        </a:solidFill>
                      </a:endParaRPr>
                    </a:p>
                  </a:txBody>
                  <a:tcPr anchor="ctr"/>
                </a:tc>
              </a:tr>
            </a:tbl>
          </a:graphicData>
        </a:graphic>
      </p:graphicFrame>
    </p:spTree>
    <p:extLst>
      <p:ext uri="{BB962C8B-B14F-4D97-AF65-F5344CB8AC3E}">
        <p14:creationId xmlns:p14="http://schemas.microsoft.com/office/powerpoint/2010/main" val="2872983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normAutofit fontScale="85000" lnSpcReduction="20000"/>
          </a:bodyPr>
          <a:lstStyle/>
          <a:p>
            <a:fld id="{BA9B540C-44DA-4F69-89C9-7C84606640D3}" type="slidenum">
              <a:rPr lang="en-US" smtClean="0"/>
              <a:pPr/>
              <a:t>9</a:t>
            </a:fld>
            <a:endParaRPr lang="en-US"/>
          </a:p>
        </p:txBody>
      </p:sp>
      <p:pic>
        <p:nvPicPr>
          <p:cNvPr id="5" name="Content Placeholder 4"/>
          <p:cNvPicPr>
            <a:picLocks noGrp="1" noChangeAspect="1"/>
          </p:cNvPicPr>
          <p:nvPr>
            <p:ph sz="quarter" idx="1"/>
          </p:nvPr>
        </p:nvPicPr>
        <p:blipFill rotWithShape="1">
          <a:blip r:embed="rId3"/>
          <a:srcRect l="31369" t="8218" r="31542" b="5085"/>
          <a:stretch/>
        </p:blipFill>
        <p:spPr>
          <a:xfrm>
            <a:off x="2133600" y="304800"/>
            <a:ext cx="4810345" cy="632487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3875320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to">
      <a:majorFont>
        <a:latin typeface="Lato"/>
        <a:ea typeface=""/>
        <a:cs typeface=""/>
      </a:majorFont>
      <a:minorFont>
        <a:latin typeface="Lato"/>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4158</TotalTime>
  <Words>1116</Words>
  <Application>Microsoft Office PowerPoint</Application>
  <PresentationFormat>On-screen Show (4:3)</PresentationFormat>
  <Paragraphs>124</Paragraphs>
  <Slides>22</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Lato</vt:lpstr>
      <vt:lpstr>Meta Offc Pro</vt:lpstr>
      <vt:lpstr>Wingdings</vt:lpstr>
      <vt:lpstr>Wingdings 2</vt:lpstr>
      <vt:lpstr>Median</vt:lpstr>
      <vt:lpstr>Leapfrog at 15</vt:lpstr>
      <vt:lpstr>The Leapfrog Group</vt:lpstr>
      <vt:lpstr>Two Main Initiatives</vt:lpstr>
      <vt:lpstr>1664: All Time Record</vt:lpstr>
      <vt:lpstr>Using Leapfrog </vt:lpstr>
      <vt:lpstr>PowerPoint Presentation</vt:lpstr>
      <vt:lpstr>Goals of the Verification</vt:lpstr>
      <vt:lpstr>Key Questions Answered in Pilot Verification</vt:lpstr>
      <vt:lpstr>PowerPoint Presentation</vt:lpstr>
      <vt:lpstr>High-risk Surgeries</vt:lpstr>
      <vt:lpstr>Cesearean Sections: 2015 Leapfrog Hospital Survey Analysis</vt:lpstr>
      <vt:lpstr>Hospital Safety Score: Consumers</vt:lpstr>
      <vt:lpstr>Important to Consumers</vt:lpstr>
      <vt:lpstr>High Deductible Health Plans</vt:lpstr>
      <vt:lpstr>www.hospitalsafetyscore.org</vt:lpstr>
      <vt:lpstr>PowerPoint Presentation</vt:lpstr>
      <vt:lpstr>PowerPoint Presentation</vt:lpstr>
      <vt:lpstr>Also important to consumers…</vt:lpstr>
      <vt:lpstr>Purchaser Toolkit</vt:lpstr>
      <vt:lpstr>Calculating Waste</vt:lpstr>
      <vt:lpstr>2016 </vt:lpstr>
      <vt:lpstr>Contacts/Resources</vt:lpstr>
    </vt:vector>
  </TitlesOfParts>
  <Company>The Leapfrog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on reducing Early Elective Deliveries</dc:title>
  <dc:creator>Erica Newman</dc:creator>
  <cp:lastModifiedBy>Leah Binder</cp:lastModifiedBy>
  <cp:revision>231</cp:revision>
  <cp:lastPrinted>2014-02-25T18:12:42Z</cp:lastPrinted>
  <dcterms:created xsi:type="dcterms:W3CDTF">2014-03-03T19:13:01Z</dcterms:created>
  <dcterms:modified xsi:type="dcterms:W3CDTF">2015-11-30T21:37:55Z</dcterms:modified>
</cp:coreProperties>
</file>